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80" r:id="rId3"/>
    <p:sldId id="281" r:id="rId4"/>
    <p:sldId id="282" r:id="rId5"/>
    <p:sldId id="283" r:id="rId6"/>
    <p:sldId id="285" r:id="rId7"/>
    <p:sldId id="305" r:id="rId8"/>
    <p:sldId id="306" r:id="rId9"/>
    <p:sldId id="292" r:id="rId10"/>
    <p:sldId id="307" r:id="rId11"/>
    <p:sldId id="308" r:id="rId12"/>
    <p:sldId id="293" r:id="rId13"/>
    <p:sldId id="316" r:id="rId14"/>
    <p:sldId id="317" r:id="rId15"/>
    <p:sldId id="318" r:id="rId16"/>
    <p:sldId id="322" r:id="rId17"/>
    <p:sldId id="319" r:id="rId18"/>
    <p:sldId id="320" r:id="rId19"/>
    <p:sldId id="321" r:id="rId20"/>
    <p:sldId id="302" r:id="rId21"/>
    <p:sldId id="303" r:id="rId22"/>
    <p:sldId id="304" r:id="rId23"/>
    <p:sldId id="270" r:id="rId24"/>
    <p:sldId id="299" r:id="rId25"/>
    <p:sldId id="298" r:id="rId26"/>
    <p:sldId id="300" r:id="rId27"/>
    <p:sldId id="309" r:id="rId28"/>
    <p:sldId id="310" r:id="rId29"/>
    <p:sldId id="311" r:id="rId30"/>
    <p:sldId id="312" r:id="rId31"/>
    <p:sldId id="313" r:id="rId32"/>
    <p:sldId id="314" r:id="rId33"/>
    <p:sldId id="315" r:id="rId34"/>
    <p:sldId id="323" r:id="rId35"/>
    <p:sldId id="324" r:id="rId36"/>
    <p:sldId id="325" r:id="rId37"/>
    <p:sldId id="32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01" autoAdjust="0"/>
  </p:normalViewPr>
  <p:slideViewPr>
    <p:cSldViewPr snapToGrid="0">
      <p:cViewPr varScale="1">
        <p:scale>
          <a:sx n="72" d="100"/>
          <a:sy n="72" d="100"/>
        </p:scale>
        <p:origin x="1104" y="72"/>
      </p:cViewPr>
      <p:guideLst/>
    </p:cSldViewPr>
  </p:slideViewPr>
  <p:notesTextViewPr>
    <p:cViewPr>
      <p:scale>
        <a:sx n="1" d="1"/>
        <a:sy n="1" d="1"/>
      </p:scale>
      <p:origin x="0" y="0"/>
    </p:cViewPr>
  </p:notesTextViewPr>
  <p:notesViewPr>
    <p:cSldViewPr snapToGrid="0">
      <p:cViewPr varScale="1">
        <p:scale>
          <a:sx n="67" d="100"/>
          <a:sy n="67" d="100"/>
        </p:scale>
        <p:origin x="3120" y="8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9561A-BEF1-494C-8B9F-46693FA6CE0D}" type="datetimeFigureOut">
              <a:rPr lang="en-US" smtClean="0"/>
              <a:t>12/18/2012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4E616-4FE3-4B83-87BB-316ACAE222BF}" type="slidenum">
              <a:rPr lang="en-US" smtClean="0"/>
              <a:t>‹#›</a:t>
            </a:fld>
            <a:endParaRPr lang="en-US"/>
          </a:p>
        </p:txBody>
      </p:sp>
    </p:spTree>
    <p:extLst>
      <p:ext uri="{BB962C8B-B14F-4D97-AF65-F5344CB8AC3E}">
        <p14:creationId xmlns:p14="http://schemas.microsoft.com/office/powerpoint/2010/main" val="1320887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the Task Scenarios</a:t>
            </a:r>
            <a:endParaRPr lang="en-US" dirty="0"/>
          </a:p>
        </p:txBody>
      </p:sp>
      <p:sp>
        <p:nvSpPr>
          <p:cNvPr id="4" name="Slide Number Placeholder 3"/>
          <p:cNvSpPr>
            <a:spLocks noGrp="1"/>
          </p:cNvSpPr>
          <p:nvPr>
            <p:ph type="sldNum" sz="quarter" idx="10"/>
          </p:nvPr>
        </p:nvSpPr>
        <p:spPr/>
        <p:txBody>
          <a:bodyPr/>
          <a:lstStyle/>
          <a:p>
            <a:fld id="{4434E616-4FE3-4B83-87BB-316ACAE222BF}" type="slidenum">
              <a:rPr lang="en-US" smtClean="0"/>
              <a:t>26</a:t>
            </a:fld>
            <a:endParaRPr lang="en-US"/>
          </a:p>
        </p:txBody>
      </p:sp>
    </p:spTree>
    <p:extLst>
      <p:ext uri="{BB962C8B-B14F-4D97-AF65-F5344CB8AC3E}">
        <p14:creationId xmlns:p14="http://schemas.microsoft.com/office/powerpoint/2010/main" val="241112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a:t>
            </a:r>
            <a:r>
              <a:rPr lang="en-US" baseline="0" dirty="0" smtClean="0"/>
              <a:t> muted due to background noise.</a:t>
            </a:r>
            <a:endParaRPr lang="en-US" dirty="0"/>
          </a:p>
        </p:txBody>
      </p:sp>
      <p:sp>
        <p:nvSpPr>
          <p:cNvPr id="4" name="Slide Number Placeholder 3"/>
          <p:cNvSpPr>
            <a:spLocks noGrp="1"/>
          </p:cNvSpPr>
          <p:nvPr>
            <p:ph type="sldNum" sz="quarter" idx="10"/>
          </p:nvPr>
        </p:nvSpPr>
        <p:spPr/>
        <p:txBody>
          <a:bodyPr/>
          <a:lstStyle/>
          <a:p>
            <a:fld id="{4434E616-4FE3-4B83-87BB-316ACAE222BF}" type="slidenum">
              <a:rPr lang="en-US" smtClean="0"/>
              <a:t>34</a:t>
            </a:fld>
            <a:endParaRPr lang="en-US"/>
          </a:p>
        </p:txBody>
      </p:sp>
    </p:spTree>
    <p:extLst>
      <p:ext uri="{BB962C8B-B14F-4D97-AF65-F5344CB8AC3E}">
        <p14:creationId xmlns:p14="http://schemas.microsoft.com/office/powerpoint/2010/main" val="10823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a:t>
            </a:r>
            <a:r>
              <a:rPr lang="en-US" baseline="0" dirty="0" smtClean="0"/>
              <a:t> muted due to background noise.</a:t>
            </a:r>
            <a:endParaRPr lang="en-US" dirty="0"/>
          </a:p>
        </p:txBody>
      </p:sp>
      <p:sp>
        <p:nvSpPr>
          <p:cNvPr id="4" name="Slide Number Placeholder 3"/>
          <p:cNvSpPr>
            <a:spLocks noGrp="1"/>
          </p:cNvSpPr>
          <p:nvPr>
            <p:ph type="sldNum" sz="quarter" idx="10"/>
          </p:nvPr>
        </p:nvSpPr>
        <p:spPr/>
        <p:txBody>
          <a:bodyPr/>
          <a:lstStyle/>
          <a:p>
            <a:fld id="{4434E616-4FE3-4B83-87BB-316ACAE222BF}" type="slidenum">
              <a:rPr lang="en-US" smtClean="0"/>
              <a:t>35</a:t>
            </a:fld>
            <a:endParaRPr lang="en-US"/>
          </a:p>
        </p:txBody>
      </p:sp>
    </p:spTree>
    <p:extLst>
      <p:ext uri="{BB962C8B-B14F-4D97-AF65-F5344CB8AC3E}">
        <p14:creationId xmlns:p14="http://schemas.microsoft.com/office/powerpoint/2010/main" val="93241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a:t>
            </a:r>
            <a:r>
              <a:rPr lang="en-US" baseline="0" dirty="0" smtClean="0"/>
              <a:t> muted due to background noise.</a:t>
            </a:r>
            <a:endParaRPr lang="en-US" dirty="0"/>
          </a:p>
        </p:txBody>
      </p:sp>
      <p:sp>
        <p:nvSpPr>
          <p:cNvPr id="4" name="Slide Number Placeholder 3"/>
          <p:cNvSpPr>
            <a:spLocks noGrp="1"/>
          </p:cNvSpPr>
          <p:nvPr>
            <p:ph type="sldNum" sz="quarter" idx="10"/>
          </p:nvPr>
        </p:nvSpPr>
        <p:spPr/>
        <p:txBody>
          <a:bodyPr/>
          <a:lstStyle/>
          <a:p>
            <a:fld id="{4434E616-4FE3-4B83-87BB-316ACAE222BF}" type="slidenum">
              <a:rPr lang="en-US" smtClean="0"/>
              <a:t>36</a:t>
            </a:fld>
            <a:endParaRPr lang="en-US"/>
          </a:p>
        </p:txBody>
      </p:sp>
    </p:spTree>
    <p:extLst>
      <p:ext uri="{BB962C8B-B14F-4D97-AF65-F5344CB8AC3E}">
        <p14:creationId xmlns:p14="http://schemas.microsoft.com/office/powerpoint/2010/main" val="37631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a:t>
            </a:r>
            <a:r>
              <a:rPr lang="en-US" baseline="0" dirty="0" smtClean="0"/>
              <a:t> muted due to background noise.</a:t>
            </a:r>
            <a:endParaRPr lang="en-US" dirty="0"/>
          </a:p>
        </p:txBody>
      </p:sp>
      <p:sp>
        <p:nvSpPr>
          <p:cNvPr id="4" name="Slide Number Placeholder 3"/>
          <p:cNvSpPr>
            <a:spLocks noGrp="1"/>
          </p:cNvSpPr>
          <p:nvPr>
            <p:ph type="sldNum" sz="quarter" idx="10"/>
          </p:nvPr>
        </p:nvSpPr>
        <p:spPr/>
        <p:txBody>
          <a:bodyPr/>
          <a:lstStyle/>
          <a:p>
            <a:fld id="{4434E616-4FE3-4B83-87BB-316ACAE222BF}" type="slidenum">
              <a:rPr lang="en-US" smtClean="0"/>
              <a:t>37</a:t>
            </a:fld>
            <a:endParaRPr lang="en-US"/>
          </a:p>
        </p:txBody>
      </p:sp>
    </p:spTree>
    <p:extLst>
      <p:ext uri="{BB962C8B-B14F-4D97-AF65-F5344CB8AC3E}">
        <p14:creationId xmlns:p14="http://schemas.microsoft.com/office/powerpoint/2010/main" val="254550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2"/>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AAA047-DC8C-4AC8-822A-F462B07A269E}" type="datetimeFigureOut">
              <a:rPr lang="en-US" smtClean="0"/>
              <a:t>12/18/2012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89683-E4E0-4486-A74D-D381B9EE402C}" type="slidenum">
              <a:rPr lang="en-US" smtClean="0"/>
              <a:t>‹#›</a:t>
            </a:fld>
            <a:endParaRPr lang="en-US"/>
          </a:p>
        </p:txBody>
      </p:sp>
      <p:cxnSp>
        <p:nvCxnSpPr>
          <p:cNvPr id="9" name="Straight Connector 8"/>
          <p:cNvCxnSpPr/>
          <p:nvPr/>
        </p:nvCxnSpPr>
        <p:spPr>
          <a:xfrm>
            <a:off x="1981200" y="3520892"/>
            <a:ext cx="8229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47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AAA047-DC8C-4AC8-822A-F462B07A269E}" type="datetimeFigureOut">
              <a:rPr lang="en-US" smtClean="0"/>
              <a:t>12/18/2012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398359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AAA047-DC8C-4AC8-822A-F462B07A269E}" type="datetimeFigureOut">
              <a:rPr lang="en-US" smtClean="0"/>
              <a:t>12/18/2012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214337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u="sng"/>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AAA047-DC8C-4AC8-822A-F462B07A269E}" type="datetimeFigureOut">
              <a:rPr lang="en-US" smtClean="0"/>
              <a:t>12/18/2012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3161858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2"/>
                </a:solidFill>
              </a:defRPr>
            </a:lvl1pPr>
            <a:lvl2pPr marL="457200" indent="0">
              <a:buNone/>
              <a:defRPr sz="1800">
                <a:solidFill>
                  <a:schemeClr val="tx2"/>
                </a:solidFill>
              </a:defRPr>
            </a:lvl2pPr>
            <a:lvl3pPr marL="914400" indent="0">
              <a:buNone/>
              <a:defRPr sz="1600">
                <a:solidFill>
                  <a:schemeClr val="tx2"/>
                </a:solidFill>
              </a:defRPr>
            </a:lvl3pPr>
            <a:lvl4pPr marL="1371600" indent="0">
              <a:buNone/>
              <a:defRPr sz="1400">
                <a:solidFill>
                  <a:schemeClr val="tx2"/>
                </a:solidFill>
              </a:defRPr>
            </a:lvl4pPr>
            <a:lvl5pPr marL="1828800" indent="0">
              <a:buNone/>
              <a:defRPr sz="1400">
                <a:solidFill>
                  <a:schemeClr val="tx2"/>
                </a:solidFill>
              </a:defRPr>
            </a:lvl5pPr>
            <a:lvl6pPr marL="2286000" indent="0">
              <a:buNone/>
              <a:defRPr sz="1400">
                <a:solidFill>
                  <a:schemeClr val="tx2"/>
                </a:solidFill>
              </a:defRPr>
            </a:lvl6pPr>
            <a:lvl7pPr marL="2743200" indent="0">
              <a:buNone/>
              <a:defRPr sz="1400">
                <a:solidFill>
                  <a:schemeClr val="tx2"/>
                </a:solidFill>
              </a:defRPr>
            </a:lvl7pPr>
            <a:lvl8pPr marL="3200400" indent="0">
              <a:buNone/>
              <a:defRPr sz="1400">
                <a:solidFill>
                  <a:schemeClr val="tx2"/>
                </a:solidFill>
              </a:defRPr>
            </a:lvl8pPr>
            <a:lvl9pPr marL="3657600" indent="0">
              <a:buNone/>
              <a:defRPr sz="1400">
                <a:solidFill>
                  <a:schemeClr val="tx2"/>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AAA047-DC8C-4AC8-822A-F462B07A269E}" type="datetimeFigureOut">
              <a:rPr lang="en-US" smtClean="0"/>
              <a:t>12/18/2012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89683-E4E0-4486-A74D-D381B9EE402C}" type="slidenum">
              <a:rPr lang="en-US" smtClean="0"/>
              <a:t>‹#›</a:t>
            </a:fld>
            <a:endParaRPr lang="en-US"/>
          </a:p>
        </p:txBody>
      </p:sp>
      <p:cxnSp>
        <p:nvCxnSpPr>
          <p:cNvPr id="7" name="Straight Connector 6"/>
          <p:cNvCxnSpPr/>
          <p:nvPr/>
        </p:nvCxnSpPr>
        <p:spPr>
          <a:xfrm>
            <a:off x="923290" y="4538132"/>
            <a:ext cx="1042416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8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AAA047-DC8C-4AC8-822A-F462B07A269E}" type="datetimeFigureOut">
              <a:rPr lang="en-US" smtClean="0"/>
              <a:t>12/18/2012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203472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AAA047-DC8C-4AC8-822A-F462B07A269E}" type="datetimeFigureOut">
              <a:rPr lang="en-US" smtClean="0"/>
              <a:t>12/18/2012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A89683-E4E0-4486-A74D-D381B9EE402C}"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60970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AAA047-DC8C-4AC8-822A-F462B07A269E}" type="datetimeFigureOut">
              <a:rPr lang="en-US" smtClean="0"/>
              <a:t>12/18/2012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A89683-E4E0-4486-A74D-D381B9EE402C}"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9640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AAA047-DC8C-4AC8-822A-F462B07A269E}" type="datetimeFigureOut">
              <a:rPr lang="en-US" smtClean="0"/>
              <a:t>12/18/2012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1677263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AAA047-DC8C-4AC8-822A-F462B07A269E}" type="datetimeFigureOut">
              <a:rPr lang="en-US" smtClean="0"/>
              <a:t>12/18/2012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418111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AAA047-DC8C-4AC8-822A-F462B07A269E}" type="datetimeFigureOut">
              <a:rPr lang="en-US" smtClean="0"/>
              <a:t>12/18/2012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89683-E4E0-4486-A74D-D381B9EE402C}" type="slidenum">
              <a:rPr lang="en-US" smtClean="0"/>
              <a:t>‹#›</a:t>
            </a:fld>
            <a:endParaRPr lang="en-US"/>
          </a:p>
        </p:txBody>
      </p:sp>
    </p:spTree>
    <p:extLst>
      <p:ext uri="{BB962C8B-B14F-4D97-AF65-F5344CB8AC3E}">
        <p14:creationId xmlns:p14="http://schemas.microsoft.com/office/powerpoint/2010/main" val="59369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FFAAA047-DC8C-4AC8-822A-F462B07A269E}" type="datetimeFigureOut">
              <a:rPr lang="en-US" smtClean="0"/>
              <a:t>12/18/2012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9A89683-E4E0-4486-A74D-D381B9EE402C}" type="slidenum">
              <a:rPr lang="en-US" smtClean="0"/>
              <a:t>‹#›</a:t>
            </a:fld>
            <a:endParaRPr lang="en-US"/>
          </a:p>
        </p:txBody>
      </p:sp>
    </p:spTree>
    <p:extLst>
      <p:ext uri="{BB962C8B-B14F-4D97-AF65-F5344CB8AC3E}">
        <p14:creationId xmlns:p14="http://schemas.microsoft.com/office/powerpoint/2010/main" val="3100946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u="sng"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2"/>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2"/>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2"/>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2"/>
          </a:solidFill>
          <a:latin typeface="+mn-lt"/>
          <a:ea typeface="+mn-ea"/>
          <a:cs typeface="+mn-cs"/>
        </a:defRPr>
      </a:lvl2pPr>
      <a:lvl3pPr marL="914400" algn="l" defTabSz="914400" rtl="0" eaLnBrk="1" latinLnBrk="0" hangingPunct="1">
        <a:defRPr sz="1800" kern="1200">
          <a:solidFill>
            <a:schemeClr val="tx2"/>
          </a:solidFill>
          <a:latin typeface="+mn-lt"/>
          <a:ea typeface="+mn-ea"/>
          <a:cs typeface="+mn-cs"/>
        </a:defRPr>
      </a:lvl3pPr>
      <a:lvl4pPr marL="1371600" algn="l" defTabSz="914400" rtl="0" eaLnBrk="1" latinLnBrk="0" hangingPunct="1">
        <a:defRPr sz="1800" kern="1200">
          <a:solidFill>
            <a:schemeClr val="tx2"/>
          </a:solidFill>
          <a:latin typeface="+mn-lt"/>
          <a:ea typeface="+mn-ea"/>
          <a:cs typeface="+mn-cs"/>
        </a:defRPr>
      </a:lvl4pPr>
      <a:lvl5pPr marL="1828800" algn="l" defTabSz="914400" rtl="0" eaLnBrk="1" latinLnBrk="0" hangingPunct="1">
        <a:defRPr sz="1800" kern="1200">
          <a:solidFill>
            <a:schemeClr val="tx2"/>
          </a:solidFill>
          <a:latin typeface="+mn-lt"/>
          <a:ea typeface="+mn-ea"/>
          <a:cs typeface="+mn-cs"/>
        </a:defRPr>
      </a:lvl5pPr>
      <a:lvl6pPr marL="2286000" algn="l" defTabSz="914400" rtl="0" eaLnBrk="1" latinLnBrk="0" hangingPunct="1">
        <a:defRPr sz="1800" kern="1200">
          <a:solidFill>
            <a:schemeClr val="tx2"/>
          </a:solidFill>
          <a:latin typeface="+mn-lt"/>
          <a:ea typeface="+mn-ea"/>
          <a:cs typeface="+mn-cs"/>
        </a:defRPr>
      </a:lvl6pPr>
      <a:lvl7pPr marL="2743200" algn="l" defTabSz="914400" rtl="0" eaLnBrk="1" latinLnBrk="0" hangingPunct="1">
        <a:defRPr sz="1800" kern="1200">
          <a:solidFill>
            <a:schemeClr val="tx2"/>
          </a:solidFill>
          <a:latin typeface="+mn-lt"/>
          <a:ea typeface="+mn-ea"/>
          <a:cs typeface="+mn-cs"/>
        </a:defRPr>
      </a:lvl7pPr>
      <a:lvl8pPr marL="3200400" algn="l" defTabSz="914400" rtl="0" eaLnBrk="1" latinLnBrk="0" hangingPunct="1">
        <a:defRPr sz="1800" kern="1200">
          <a:solidFill>
            <a:schemeClr val="tx2"/>
          </a:solidFill>
          <a:latin typeface="+mn-lt"/>
          <a:ea typeface="+mn-ea"/>
          <a:cs typeface="+mn-cs"/>
        </a:defRPr>
      </a:lvl8pPr>
      <a:lvl9pPr marL="3657600" algn="l" defTabSz="914400" rtl="0" eaLnBrk="1" latinLnBrk="0" hangingPunct="1">
        <a:defRPr sz="1800" kern="1200">
          <a:solidFill>
            <a:schemeClr val="tx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Usability Test</a:t>
            </a:r>
            <a:endParaRPr lang="en-US" dirty="0"/>
          </a:p>
        </p:txBody>
      </p:sp>
      <p:sp>
        <p:nvSpPr>
          <p:cNvPr id="3" name="Subtitle 2"/>
          <p:cNvSpPr>
            <a:spLocks noGrp="1"/>
          </p:cNvSpPr>
          <p:nvPr>
            <p:ph type="subTitle" idx="1"/>
          </p:nvPr>
        </p:nvSpPr>
        <p:spPr/>
        <p:txBody>
          <a:bodyPr/>
          <a:lstStyle/>
          <a:p>
            <a:r>
              <a:rPr lang="en-US" dirty="0" smtClean="0"/>
              <a:t>VRL School </a:t>
            </a:r>
            <a:r>
              <a:rPr lang="en-US" dirty="0"/>
              <a:t>Resource Manager (Version 8) </a:t>
            </a:r>
          </a:p>
        </p:txBody>
      </p:sp>
      <p:sp>
        <p:nvSpPr>
          <p:cNvPr id="4" name="Text Box 32"/>
          <p:cNvSpPr txBox="1"/>
          <p:nvPr/>
        </p:nvSpPr>
        <p:spPr>
          <a:xfrm>
            <a:off x="3735387" y="6025675"/>
            <a:ext cx="4721225" cy="5238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lIns="0" tIns="0" rIns="0" bIns="0" anchor="b">
            <a:spAutoFit/>
          </a:bodyPr>
          <a:lstStyle/>
          <a:p>
            <a:pPr algn="ctr">
              <a:spcBef>
                <a:spcPts val="0"/>
              </a:spcBef>
              <a:spcAft>
                <a:spcPts val="0"/>
              </a:spcAft>
              <a:defRPr/>
            </a:pPr>
            <a:r>
              <a:rPr lang="en-US" sz="1300" kern="1050" dirty="0">
                <a:solidFill>
                  <a:srgbClr val="5B9BD5"/>
                </a:solidFill>
                <a:ea typeface="Times New Roman" panose="02020603050405020304" pitchFamily="18" charset="0"/>
                <a:cs typeface="Times New Roman" panose="02020603050405020304" pitchFamily="18" charset="0"/>
              </a:rPr>
              <a:t>     </a:t>
            </a:r>
            <a:endParaRPr lang="en-US" sz="1050" kern="1050" dirty="0">
              <a:ea typeface="Times New Roman" panose="02020603050405020304" pitchFamily="18" charset="0"/>
              <a:cs typeface="Times New Roman" panose="02020603050405020304" pitchFamily="18" charset="0"/>
            </a:endParaRPr>
          </a:p>
          <a:p>
            <a:pPr algn="ctr">
              <a:spcBef>
                <a:spcPts val="0"/>
              </a:spcBef>
              <a:spcAft>
                <a:spcPts val="0"/>
              </a:spcAft>
              <a:defRPr/>
            </a:pPr>
            <a:r>
              <a:rPr lang="en-US" sz="1100" b="1" dirty="0">
                <a:solidFill>
                  <a:schemeClr val="accent1"/>
                </a:solidFill>
              </a:rPr>
              <a:t>Byron Buckley</a:t>
            </a:r>
          </a:p>
          <a:p>
            <a:pPr algn="ctr">
              <a:spcBef>
                <a:spcPts val="0"/>
              </a:spcBef>
              <a:spcAft>
                <a:spcPts val="0"/>
              </a:spcAft>
              <a:defRPr/>
            </a:pPr>
            <a:r>
              <a:rPr lang="en-US" sz="1000" kern="1050" cap="all" dirty="0" smtClean="0">
                <a:solidFill>
                  <a:srgbClr val="595959"/>
                </a:solidFill>
                <a:ea typeface="Times New Roman" panose="02020603050405020304" pitchFamily="18" charset="0"/>
                <a:cs typeface="Times New Roman" panose="02020603050405020304" pitchFamily="18" charset="0"/>
              </a:rPr>
              <a:t>Research methods for interaction design| IDIA-642</a:t>
            </a:r>
            <a:endParaRPr lang="en-US" sz="1050" kern="105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493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459" y="1356735"/>
            <a:ext cx="6096528" cy="4572396"/>
          </a:xfrm>
          <a:prstGeom prst="rect">
            <a:avLst/>
          </a:prstGeom>
          <a:ln>
            <a:noFill/>
          </a:ln>
          <a:effectLst>
            <a:outerShdw blurRad="190500" algn="tl" rotWithShape="0">
              <a:srgbClr val="000000">
                <a:alpha val="70000"/>
              </a:srgbClr>
            </a:outerShdw>
          </a:effectLst>
        </p:spPr>
      </p:pic>
      <p:sp>
        <p:nvSpPr>
          <p:cNvPr id="6" name="Text Placeholder 5"/>
          <p:cNvSpPr>
            <a:spLocks noGrp="1"/>
          </p:cNvSpPr>
          <p:nvPr>
            <p:ph type="body" sz="half" idx="2"/>
          </p:nvPr>
        </p:nvSpPr>
        <p:spPr/>
        <p:txBody>
          <a:bodyPr>
            <a:normAutofit lnSpcReduction="10000"/>
          </a:bodyPr>
          <a:lstStyle/>
          <a:p>
            <a:r>
              <a:rPr lang="en-US" dirty="0" smtClean="0"/>
              <a:t>Graph based on tasks defined below:</a:t>
            </a:r>
          </a:p>
          <a:p>
            <a:pPr marL="342900" lvl="0" indent="-342900">
              <a:buFont typeface="+mj-lt"/>
              <a:buAutoNum type="arabicPeriod" startAt="6"/>
            </a:pPr>
            <a:r>
              <a:rPr lang="en-US" dirty="0"/>
              <a:t>Students have just completed their mid-semester exams, and you are required to record their grades. </a:t>
            </a:r>
          </a:p>
          <a:p>
            <a:pPr marL="685800" lvl="1" indent="-228600">
              <a:buFont typeface="+mj-lt"/>
              <a:buAutoNum type="alphaLcPeriod"/>
            </a:pPr>
            <a:r>
              <a:rPr lang="en-US" dirty="0"/>
              <a:t>Please enter grades for a class that you teach multiple streams.</a:t>
            </a:r>
          </a:p>
          <a:p>
            <a:pPr marL="685800" lvl="1" indent="-228600">
              <a:buFont typeface="+mj-lt"/>
              <a:buAutoNum type="alphaLcPeriod"/>
            </a:pPr>
            <a:r>
              <a:rPr lang="en-US" dirty="0"/>
              <a:t>Based on the class selected in task </a:t>
            </a:r>
            <a:r>
              <a:rPr lang="en-US" dirty="0" smtClean="0"/>
              <a:t>6a</a:t>
            </a:r>
            <a:r>
              <a:rPr lang="en-US" dirty="0"/>
              <a:t>, please enter grades for another stream. </a:t>
            </a:r>
          </a:p>
          <a:p>
            <a:pPr marL="685800" lvl="1" indent="-228600">
              <a:buFont typeface="+mj-lt"/>
              <a:buAutoNum type="alphaLcPeriod"/>
            </a:pPr>
            <a:r>
              <a:rPr lang="en-US" dirty="0"/>
              <a:t>From this screen, please select another class who has completed mid-semester exams and enter the grades.</a:t>
            </a:r>
            <a:br>
              <a:rPr lang="en-US" dirty="0"/>
            </a:br>
            <a:endParaRPr lang="en-US" dirty="0"/>
          </a:p>
          <a:p>
            <a:pPr marL="342900" lvl="0" indent="-342900">
              <a:buFont typeface="+mj-lt"/>
              <a:buAutoNum type="arabicPeriod" startAt="6"/>
            </a:pPr>
            <a:r>
              <a:rPr lang="en-US" dirty="0"/>
              <a:t>The semester has come to a close and parents must receive their children’s report. Please create the reports for the classes you are responsible for</a:t>
            </a:r>
            <a:r>
              <a:rPr lang="en-US" dirty="0" smtClean="0"/>
              <a:t>.</a:t>
            </a:r>
          </a:p>
          <a:p>
            <a:pPr lvl="0"/>
            <a:r>
              <a:rPr lang="en-US" dirty="0" smtClean="0"/>
              <a:t>N.B. P1 actually failed task 1.</a:t>
            </a:r>
            <a:endParaRPr lang="en-US" dirty="0"/>
          </a:p>
          <a:p>
            <a:endParaRPr lang="en-US" dirty="0"/>
          </a:p>
        </p:txBody>
      </p:sp>
    </p:spTree>
    <p:extLst>
      <p:ext uri="{BB962C8B-B14F-4D97-AF65-F5344CB8AC3E}">
        <p14:creationId xmlns:p14="http://schemas.microsoft.com/office/powerpoint/2010/main" val="233786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6" name="Text Placeholder 5"/>
          <p:cNvSpPr>
            <a:spLocks noGrp="1"/>
          </p:cNvSpPr>
          <p:nvPr>
            <p:ph type="body" sz="half" idx="2"/>
          </p:nvPr>
        </p:nvSpPr>
        <p:spPr/>
        <p:txBody>
          <a:bodyPr>
            <a:normAutofit lnSpcReduction="10000"/>
          </a:bodyPr>
          <a:lstStyle/>
          <a:p>
            <a:r>
              <a:rPr lang="en-US" dirty="0" smtClean="0"/>
              <a:t>Graph based on tasks defined below:</a:t>
            </a:r>
          </a:p>
          <a:p>
            <a:pPr marL="342900" lvl="0" indent="-342900">
              <a:buFont typeface="+mj-lt"/>
              <a:buAutoNum type="arabicPeriod"/>
            </a:pPr>
            <a:r>
              <a:rPr lang="en-US" dirty="0"/>
              <a:t>Students have just completed their mid-semester exams, and you are required to record their grades. </a:t>
            </a:r>
          </a:p>
          <a:p>
            <a:pPr marL="685800" lvl="1" indent="-228600">
              <a:buFont typeface="+mj-lt"/>
              <a:buAutoNum type="alphaLcPeriod"/>
            </a:pPr>
            <a:r>
              <a:rPr lang="en-US" dirty="0"/>
              <a:t>Please enter grades for a class that you teach multiple streams.</a:t>
            </a:r>
          </a:p>
          <a:p>
            <a:pPr marL="685800" lvl="1" indent="-228600">
              <a:buFont typeface="+mj-lt"/>
              <a:buAutoNum type="alphaLcPeriod"/>
            </a:pPr>
            <a:r>
              <a:rPr lang="en-US" dirty="0"/>
              <a:t>Based on the class selected in task </a:t>
            </a:r>
            <a:r>
              <a:rPr lang="en-US" dirty="0" smtClean="0"/>
              <a:t>1a</a:t>
            </a:r>
            <a:r>
              <a:rPr lang="en-US" dirty="0"/>
              <a:t>, please enter grades for another stream. </a:t>
            </a:r>
          </a:p>
          <a:p>
            <a:pPr marL="685800" lvl="1" indent="-228600">
              <a:buFont typeface="+mj-lt"/>
              <a:buAutoNum type="alphaLcPeriod"/>
            </a:pPr>
            <a:r>
              <a:rPr lang="en-US" dirty="0"/>
              <a:t>From this screen, please select another class who has completed mid-semester exams and enter the grades.</a:t>
            </a:r>
            <a:br>
              <a:rPr lang="en-US" dirty="0"/>
            </a:br>
            <a:endParaRPr lang="en-US" dirty="0"/>
          </a:p>
          <a:p>
            <a:pPr marL="342900" lvl="0" indent="-342900">
              <a:buFont typeface="+mj-lt"/>
              <a:buAutoNum type="arabicPeriod"/>
            </a:pPr>
            <a:r>
              <a:rPr lang="en-US" dirty="0"/>
              <a:t>The semester has come to a close and parents must receive their children’s report. Please create the reports for the classes you are responsible for</a:t>
            </a:r>
            <a:r>
              <a:rPr lang="en-US" dirty="0" smtClean="0"/>
              <a:t>.</a:t>
            </a:r>
          </a:p>
          <a:p>
            <a:pPr lvl="0"/>
            <a:r>
              <a:rPr lang="en-US" dirty="0" smtClean="0"/>
              <a:t>N.B. The expert users were the ones that completed their tasks with ease.</a:t>
            </a:r>
            <a:endParaRPr lang="en-US" dirty="0"/>
          </a:p>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1010" y="1257298"/>
            <a:ext cx="6096528" cy="45723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732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Notable Survey Feedback</a:t>
            </a:r>
            <a:br>
              <a:rPr 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76689638"/>
              </p:ext>
            </p:extLst>
          </p:nvPr>
        </p:nvGraphicFramePr>
        <p:xfrm>
          <a:off x="845127" y="1869041"/>
          <a:ext cx="10186198" cy="4118864"/>
        </p:xfrm>
        <a:graphic>
          <a:graphicData uri="http://schemas.openxmlformats.org/drawingml/2006/table">
            <a:tbl>
              <a:tblPr firstRow="1" firstCol="1" bandRow="1">
                <a:tableStyleId>{5C22544A-7EE6-4342-B048-85BDC9FD1C3A}</a:tableStyleId>
              </a:tblPr>
              <a:tblGrid>
                <a:gridCol w="5093099"/>
                <a:gridCol w="5093099"/>
              </a:tblGrid>
              <a:tr h="0">
                <a:tc>
                  <a:txBody>
                    <a:bodyPr/>
                    <a:lstStyle/>
                    <a:p>
                      <a:pPr marL="0" marR="0">
                        <a:lnSpc>
                          <a:spcPct val="110000"/>
                        </a:lnSpc>
                        <a:spcBef>
                          <a:spcPts val="0"/>
                        </a:spcBef>
                        <a:spcAft>
                          <a:spcPts val="0"/>
                        </a:spcAft>
                      </a:pPr>
                      <a:r>
                        <a:rPr lang="en-US" sz="1600" kern="1050" dirty="0">
                          <a:effectLst/>
                        </a:rPr>
                        <a:t>Question</a:t>
                      </a:r>
                      <a:endParaRPr lang="en-US" sz="16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600" kern="1050">
                          <a:effectLst/>
                        </a:rPr>
                        <a:t>Answer</a:t>
                      </a:r>
                      <a:endParaRPr lang="en-US" sz="16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0">
                <a:tc>
                  <a:txBody>
                    <a:bodyPr/>
                    <a:lstStyle/>
                    <a:p>
                      <a:pPr marL="0" marR="0">
                        <a:lnSpc>
                          <a:spcPct val="110000"/>
                        </a:lnSpc>
                        <a:spcBef>
                          <a:spcPts val="0"/>
                        </a:spcBef>
                        <a:spcAft>
                          <a:spcPts val="0"/>
                        </a:spcAft>
                      </a:pPr>
                      <a:r>
                        <a:rPr lang="en-US" sz="1800" kern="1050" dirty="0">
                          <a:effectLst/>
                        </a:rPr>
                        <a:t>I found the system unnecessarily complex. Please elaborate in the section below.</a:t>
                      </a:r>
                      <a:endParaRPr lang="en-US" sz="1600" kern="1050" dirty="0">
                        <a:effectLst/>
                      </a:endParaRPr>
                    </a:p>
                    <a:p>
                      <a:pPr marL="0" marR="0">
                        <a:lnSpc>
                          <a:spcPct val="110000"/>
                        </a:lnSpc>
                        <a:spcBef>
                          <a:spcPts val="0"/>
                        </a:spcBef>
                        <a:spcAft>
                          <a:spcPts val="0"/>
                        </a:spcAft>
                      </a:pPr>
                      <a:r>
                        <a:rPr lang="en-US" sz="1600" kern="1050" dirty="0">
                          <a:effectLst/>
                        </a:rPr>
                        <a:t> </a:t>
                      </a:r>
                      <a:endParaRPr lang="en-US" sz="16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342900" marR="0" lvl="0" indent="-342900">
                        <a:spcBef>
                          <a:spcPts val="0"/>
                        </a:spcBef>
                        <a:spcAft>
                          <a:spcPts val="0"/>
                        </a:spcAft>
                        <a:buFont typeface="Symbol" panose="05050102010706020507" pitchFamily="18" charset="2"/>
                        <a:buChar char=""/>
                      </a:pPr>
                      <a:r>
                        <a:rPr lang="en-US" sz="1800" kern="1050" dirty="0">
                          <a:effectLst/>
                        </a:rPr>
                        <a:t>It </a:t>
                      </a:r>
                      <a:r>
                        <a:rPr lang="en-US" sz="1800" kern="1050" dirty="0" smtClean="0">
                          <a:effectLst/>
                        </a:rPr>
                        <a:t>takes </a:t>
                      </a:r>
                      <a:r>
                        <a:rPr lang="en-US" sz="1800" kern="1050" dirty="0">
                          <a:effectLst/>
                        </a:rPr>
                        <a:t>too long and the font is too small.</a:t>
                      </a:r>
                    </a:p>
                    <a:p>
                      <a:pPr marL="342900" marR="0" lvl="0" indent="-342900">
                        <a:spcBef>
                          <a:spcPts val="0"/>
                        </a:spcBef>
                        <a:spcAft>
                          <a:spcPts val="0"/>
                        </a:spcAft>
                        <a:buFont typeface="Symbol" panose="05050102010706020507" pitchFamily="18" charset="2"/>
                        <a:buChar char=""/>
                      </a:pPr>
                      <a:r>
                        <a:rPr lang="en-US" sz="1800" kern="1050" dirty="0">
                          <a:effectLst/>
                        </a:rPr>
                        <a:t>Clear in some areas complex in others.</a:t>
                      </a:r>
                    </a:p>
                    <a:p>
                      <a:pPr marL="342900" marR="0" lvl="0" indent="-342900">
                        <a:spcBef>
                          <a:spcPts val="0"/>
                        </a:spcBef>
                        <a:spcAft>
                          <a:spcPts val="0"/>
                        </a:spcAft>
                        <a:buFont typeface="Symbol" panose="05050102010706020507" pitchFamily="18" charset="2"/>
                        <a:buChar char=""/>
                      </a:pPr>
                      <a:r>
                        <a:rPr lang="en-US" sz="1800" kern="1050" dirty="0" smtClean="0">
                          <a:effectLst/>
                        </a:rPr>
                        <a:t>Documentation </a:t>
                      </a:r>
                      <a:r>
                        <a:rPr lang="en-US" sz="1800" kern="1050" dirty="0">
                          <a:effectLst/>
                        </a:rPr>
                        <a:t>could be better  </a:t>
                      </a:r>
                    </a:p>
                    <a:p>
                      <a:pPr marL="342900" marR="0" lvl="0" indent="-342900">
                        <a:spcBef>
                          <a:spcPts val="0"/>
                        </a:spcBef>
                        <a:spcAft>
                          <a:spcPts val="0"/>
                        </a:spcAft>
                        <a:buFont typeface="Symbol" panose="05050102010706020507" pitchFamily="18" charset="2"/>
                        <a:buChar char=""/>
                      </a:pPr>
                      <a:r>
                        <a:rPr lang="en-US" sz="1800" kern="1050" dirty="0" smtClean="0">
                          <a:effectLst/>
                        </a:rPr>
                        <a:t>If I</a:t>
                      </a:r>
                      <a:r>
                        <a:rPr lang="en-US" sz="1800" kern="1050" baseline="0" dirty="0" smtClean="0">
                          <a:effectLst/>
                        </a:rPr>
                        <a:t> set a student as absent, the option to set them as late should be cleared and disabled.</a:t>
                      </a:r>
                      <a:endParaRPr lang="en-US" sz="1800" kern="1050" dirty="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0">
                <a:tc>
                  <a:txBody>
                    <a:bodyPr/>
                    <a:lstStyle/>
                    <a:p>
                      <a:pPr marL="0" marR="0">
                        <a:lnSpc>
                          <a:spcPct val="110000"/>
                        </a:lnSpc>
                        <a:spcBef>
                          <a:spcPts val="0"/>
                        </a:spcBef>
                        <a:spcAft>
                          <a:spcPts val="0"/>
                        </a:spcAft>
                      </a:pPr>
                      <a:r>
                        <a:rPr lang="en-US" sz="1800" kern="1050">
                          <a:effectLst/>
                        </a:rPr>
                        <a:t>I found the various functions in this system were well integrated. Please elaborate in the section below.</a:t>
                      </a:r>
                      <a:endParaRPr lang="en-US" sz="1600" kern="1050">
                        <a:effectLst/>
                      </a:endParaRPr>
                    </a:p>
                    <a:p>
                      <a:pPr marL="0" marR="0">
                        <a:lnSpc>
                          <a:spcPct val="110000"/>
                        </a:lnSpc>
                        <a:spcBef>
                          <a:spcPts val="0"/>
                        </a:spcBef>
                        <a:spcAft>
                          <a:spcPts val="0"/>
                        </a:spcAft>
                      </a:pPr>
                      <a:r>
                        <a:rPr lang="en-US" sz="1800" kern="1050">
                          <a:effectLst/>
                        </a:rPr>
                        <a:t> </a:t>
                      </a:r>
                      <a:endParaRPr lang="en-US" sz="16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342900" marR="0" lvl="0" indent="-342900">
                        <a:spcBef>
                          <a:spcPts val="0"/>
                        </a:spcBef>
                        <a:spcAft>
                          <a:spcPts val="0"/>
                        </a:spcAft>
                        <a:buFont typeface="Symbol" panose="05050102010706020507" pitchFamily="18" charset="2"/>
                        <a:buChar char=""/>
                      </a:pPr>
                      <a:r>
                        <a:rPr lang="en-US" sz="1800" kern="1050" dirty="0">
                          <a:effectLst/>
                        </a:rPr>
                        <a:t>Yes, this is so because you can put in your grades and make a comment at the same time. </a:t>
                      </a:r>
                      <a:endParaRPr lang="en-US" sz="1600" kern="1050" dirty="0">
                        <a:effectLst/>
                      </a:endParaRPr>
                    </a:p>
                    <a:p>
                      <a:pPr marL="0" marR="0">
                        <a:lnSpc>
                          <a:spcPct val="110000"/>
                        </a:lnSpc>
                        <a:spcBef>
                          <a:spcPts val="0"/>
                        </a:spcBef>
                        <a:spcAft>
                          <a:spcPts val="0"/>
                        </a:spcAft>
                      </a:pPr>
                      <a:r>
                        <a:rPr lang="en-US" sz="1600" kern="1050" dirty="0">
                          <a:effectLst/>
                        </a:rPr>
                        <a:t> </a:t>
                      </a:r>
                      <a:endParaRPr lang="en-US" sz="16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0">
                <a:tc>
                  <a:txBody>
                    <a:bodyPr/>
                    <a:lstStyle/>
                    <a:p>
                      <a:pPr marL="0" marR="0">
                        <a:lnSpc>
                          <a:spcPct val="110000"/>
                        </a:lnSpc>
                        <a:spcBef>
                          <a:spcPts val="0"/>
                        </a:spcBef>
                        <a:spcAft>
                          <a:spcPts val="0"/>
                        </a:spcAft>
                      </a:pPr>
                      <a:r>
                        <a:rPr lang="en-US" sz="1800" kern="1050">
                          <a:effectLst/>
                        </a:rPr>
                        <a:t>I found the system very cumbersome to use. Please elaborate in the section below.</a:t>
                      </a:r>
                      <a:endParaRPr lang="en-US" sz="1600" kern="1050">
                        <a:effectLst/>
                      </a:endParaRPr>
                    </a:p>
                    <a:p>
                      <a:pPr marL="0" marR="0">
                        <a:lnSpc>
                          <a:spcPct val="110000"/>
                        </a:lnSpc>
                        <a:spcBef>
                          <a:spcPts val="0"/>
                        </a:spcBef>
                        <a:spcAft>
                          <a:spcPts val="0"/>
                        </a:spcAft>
                      </a:pPr>
                      <a:r>
                        <a:rPr lang="en-US" sz="1800" kern="1050">
                          <a:effectLst/>
                        </a:rPr>
                        <a:t> </a:t>
                      </a:r>
                      <a:endParaRPr lang="en-US" sz="16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342900" marR="0" lvl="0" indent="-342900">
                        <a:spcBef>
                          <a:spcPts val="0"/>
                        </a:spcBef>
                        <a:spcAft>
                          <a:spcPts val="0"/>
                        </a:spcAft>
                        <a:buFont typeface="Symbol" panose="05050102010706020507" pitchFamily="18" charset="2"/>
                        <a:buChar char=""/>
                      </a:pPr>
                      <a:r>
                        <a:rPr lang="en-US" sz="1800" kern="1050" dirty="0">
                          <a:effectLst/>
                        </a:rPr>
                        <a:t>Not really, you had different options for specific task and all you had to do was to enter the relevant fields.</a:t>
                      </a:r>
                      <a:endParaRPr lang="en-US" sz="1600" kern="1050" dirty="0">
                        <a:effectLst/>
                      </a:endParaRPr>
                    </a:p>
                    <a:p>
                      <a:pPr marL="0" marR="0">
                        <a:lnSpc>
                          <a:spcPct val="110000"/>
                        </a:lnSpc>
                        <a:spcBef>
                          <a:spcPts val="0"/>
                        </a:spcBef>
                        <a:spcAft>
                          <a:spcPts val="0"/>
                        </a:spcAft>
                      </a:pPr>
                      <a:r>
                        <a:rPr lang="en-US" sz="1800" kern="1050" dirty="0">
                          <a:effectLst/>
                        </a:rPr>
                        <a:t> </a:t>
                      </a:r>
                      <a:endParaRPr lang="en-US" sz="16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bl>
          </a:graphicData>
        </a:graphic>
      </p:graphicFrame>
    </p:spTree>
    <p:extLst>
      <p:ext uri="{BB962C8B-B14F-4D97-AF65-F5344CB8AC3E}">
        <p14:creationId xmlns:p14="http://schemas.microsoft.com/office/powerpoint/2010/main" val="1421133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Findings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I approached the application with the assumptions:</a:t>
            </a:r>
          </a:p>
          <a:p>
            <a:r>
              <a:rPr lang="en-US" dirty="0" smtClean="0"/>
              <a:t>ugly application = poor usability</a:t>
            </a:r>
          </a:p>
          <a:p>
            <a:r>
              <a:rPr lang="en-US" dirty="0"/>
              <a:t>ugly application </a:t>
            </a:r>
            <a:r>
              <a:rPr lang="en-US" dirty="0" smtClean="0"/>
              <a:t>= low/poor user buy in</a:t>
            </a:r>
          </a:p>
          <a:p>
            <a:r>
              <a:rPr lang="en-US" dirty="0"/>
              <a:t>ugly application </a:t>
            </a:r>
            <a:r>
              <a:rPr lang="en-US" dirty="0" smtClean="0"/>
              <a:t>= users hate the application</a:t>
            </a:r>
          </a:p>
          <a:p>
            <a:endParaRPr lang="en-US" dirty="0" smtClean="0"/>
          </a:p>
          <a:p>
            <a:pPr marL="0" indent="0">
              <a:buNone/>
            </a:pPr>
            <a:r>
              <a:rPr lang="en-US" dirty="0" smtClean="0"/>
              <a:t>¾ of the test body was able to complete all he tests successfully. With one user describing the application as “very usable” (expert user). Stronger participants typically had been using the application for a long time, and had become accustomed to using it. Actual usability issues were in fact low, and users seemed generally appreciative of the tool. User concerns were more targeted towards application uptime, with one user mentioning that it’s called “the crock” by some teachers.</a:t>
            </a:r>
          </a:p>
        </p:txBody>
      </p:sp>
    </p:spTree>
    <p:extLst>
      <p:ext uri="{BB962C8B-B14F-4D97-AF65-F5344CB8AC3E}">
        <p14:creationId xmlns:p14="http://schemas.microsoft.com/office/powerpoint/2010/main" val="224101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Findings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Out of the box task success is not a strength of the application, i.e. documentation use at least at the beginning, is crucial to using the application successfully. Despite navigation labeling that is generally consistent with that of a school, one teacher was unsuccessful in her task due to little exposure to help and documentation in using the app.</a:t>
            </a:r>
          </a:p>
          <a:p>
            <a:pPr marL="0" indent="0">
              <a:buNone/>
            </a:pPr>
            <a:r>
              <a:rPr lang="en-US" dirty="0" smtClean="0"/>
              <a:t>Log out links were absent, and labels stating the current user were absent from most pages.</a:t>
            </a:r>
          </a:p>
          <a:p>
            <a:pPr marL="0" indent="0">
              <a:buNone/>
            </a:pPr>
            <a:r>
              <a:rPr lang="en-US" dirty="0" smtClean="0"/>
              <a:t>Ultimately my view assumption that the application was not usable, was proven wrong.  </a:t>
            </a:r>
          </a:p>
        </p:txBody>
      </p:sp>
    </p:spTree>
    <p:extLst>
      <p:ext uri="{BB962C8B-B14F-4D97-AF65-F5344CB8AC3E}">
        <p14:creationId xmlns:p14="http://schemas.microsoft.com/office/powerpoint/2010/main" val="17701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Findings and Recommendations</a:t>
            </a:r>
            <a:endParaRPr lang="en-US" dirty="0"/>
          </a:p>
        </p:txBody>
      </p:sp>
      <p:sp>
        <p:nvSpPr>
          <p:cNvPr id="4" name="Content Placeholder 3"/>
          <p:cNvSpPr>
            <a:spLocks noGrp="1"/>
          </p:cNvSpPr>
          <p:nvPr>
            <p:ph idx="1"/>
          </p:nvPr>
        </p:nvSpPr>
        <p:spPr/>
        <p:txBody>
          <a:bodyPr/>
          <a:lstStyle/>
          <a:p>
            <a:pPr marL="0" indent="0">
              <a:buNone/>
            </a:pPr>
            <a:r>
              <a:rPr lang="en-US" dirty="0" smtClean="0"/>
              <a:t>Navigation and labeling is largely adherent to terms associated with teaching and administration at a school.</a:t>
            </a:r>
          </a:p>
        </p:txBody>
      </p:sp>
      <p:pic>
        <p:nvPicPr>
          <p:cNvPr id="11" name="Content Placeholder 10"/>
          <p:cNvPicPr>
            <a:picLocks noGrp="1" noChangeAspect="1"/>
          </p:cNvPicPr>
          <p:nvPr>
            <p:ph sz="half" idx="4294967295"/>
          </p:nvPr>
        </p:nvPicPr>
        <p:blipFill>
          <a:blip r:embed="rId2"/>
          <a:stretch>
            <a:fillRect/>
          </a:stretch>
        </p:blipFill>
        <p:spPr>
          <a:xfrm>
            <a:off x="2558740" y="2643667"/>
            <a:ext cx="7393333" cy="3852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03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Findings and Recommendations</a:t>
            </a:r>
            <a:endParaRPr lang="en-US" dirty="0"/>
          </a:p>
        </p:txBody>
      </p:sp>
      <p:sp>
        <p:nvSpPr>
          <p:cNvPr id="4" name="Content Placeholder 3"/>
          <p:cNvSpPr>
            <a:spLocks noGrp="1"/>
          </p:cNvSpPr>
          <p:nvPr>
            <p:ph sz="half" idx="1"/>
          </p:nvPr>
        </p:nvSpPr>
        <p:spPr/>
        <p:txBody>
          <a:bodyPr/>
          <a:lstStyle/>
          <a:p>
            <a:pPr marL="0" indent="0">
              <a:buNone/>
            </a:pPr>
            <a:r>
              <a:rPr lang="en-US" dirty="0" smtClean="0"/>
              <a:t>Use of Technical Terms:</a:t>
            </a:r>
          </a:p>
          <a:p>
            <a:pPr marL="514350" indent="-514350">
              <a:buFont typeface="+mj-lt"/>
              <a:buAutoNum type="arabicPeriod"/>
            </a:pPr>
            <a:r>
              <a:rPr lang="en-US" dirty="0" smtClean="0"/>
              <a:t>The word “query” should have been omitted from the page label.</a:t>
            </a:r>
          </a:p>
          <a:p>
            <a:pPr marL="514350" indent="-514350">
              <a:buFont typeface="+mj-lt"/>
              <a:buAutoNum type="arabicPeriod"/>
            </a:pPr>
            <a:r>
              <a:rPr lang="en-US" dirty="0" smtClean="0"/>
              <a:t>The “query” label could have been labelled something less technical like “Show List”, “View List”, “View Student List”.</a:t>
            </a:r>
          </a:p>
          <a:p>
            <a:pPr marL="0" indent="0">
              <a:buNone/>
            </a:pPr>
            <a:endParaRPr lang="en-US" dirty="0"/>
          </a:p>
        </p:txBody>
      </p:sp>
      <p:pic>
        <p:nvPicPr>
          <p:cNvPr id="6" name="Content Placeholder 5"/>
          <p:cNvPicPr>
            <a:picLocks noGrp="1" noChangeAspect="1"/>
          </p:cNvPicPr>
          <p:nvPr>
            <p:ph sz="half" idx="2"/>
          </p:nvPr>
        </p:nvPicPr>
        <p:blipFill>
          <a:blip r:embed="rId2"/>
          <a:stretch>
            <a:fillRect/>
          </a:stretch>
        </p:blipFill>
        <p:spPr>
          <a:xfrm>
            <a:off x="6964837" y="1828800"/>
            <a:ext cx="4395890" cy="4351337"/>
          </a:xfrm>
          <a:prstGeom prst="rect">
            <a:avLst/>
          </a:prstGeom>
          <a:ln>
            <a:noFill/>
          </a:ln>
          <a:effectLst>
            <a:outerShdw blurRad="190500" algn="tl" rotWithShape="0">
              <a:srgbClr val="000000">
                <a:alpha val="70000"/>
              </a:srgbClr>
            </a:outerShdw>
          </a:effectLst>
        </p:spPr>
      </p:pic>
      <p:sp>
        <p:nvSpPr>
          <p:cNvPr id="7" name="TextBox 6"/>
          <p:cNvSpPr txBox="1"/>
          <p:nvPr/>
        </p:nvSpPr>
        <p:spPr>
          <a:xfrm>
            <a:off x="10839732" y="2360428"/>
            <a:ext cx="520995" cy="529984"/>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t>1</a:t>
            </a:r>
            <a:endParaRPr lang="en-US" dirty="0"/>
          </a:p>
        </p:txBody>
      </p:sp>
      <p:sp>
        <p:nvSpPr>
          <p:cNvPr id="9" name="TextBox 8"/>
          <p:cNvSpPr txBox="1"/>
          <p:nvPr/>
        </p:nvSpPr>
        <p:spPr>
          <a:xfrm>
            <a:off x="9253870" y="5575006"/>
            <a:ext cx="520995" cy="529984"/>
          </a:xfrm>
          <a:prstGeom prst="ellipse">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2</a:t>
            </a:r>
          </a:p>
        </p:txBody>
      </p:sp>
    </p:spTree>
    <p:extLst>
      <p:ext uri="{BB962C8B-B14F-4D97-AF65-F5344CB8AC3E}">
        <p14:creationId xmlns:p14="http://schemas.microsoft.com/office/powerpoint/2010/main" val="1489736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Findings and Recommendations</a:t>
            </a:r>
            <a:endParaRPr lang="en-US" dirty="0"/>
          </a:p>
        </p:txBody>
      </p:sp>
      <p:sp>
        <p:nvSpPr>
          <p:cNvPr id="4" name="Content Placeholder 3"/>
          <p:cNvSpPr>
            <a:spLocks noGrp="1"/>
          </p:cNvSpPr>
          <p:nvPr>
            <p:ph idx="1"/>
          </p:nvPr>
        </p:nvSpPr>
        <p:spPr/>
        <p:txBody>
          <a:bodyPr/>
          <a:lstStyle/>
          <a:p>
            <a:pPr marL="0" indent="0">
              <a:buNone/>
            </a:pPr>
            <a:r>
              <a:rPr lang="en-US" dirty="0" smtClean="0"/>
              <a:t>Error Handling:</a:t>
            </a:r>
          </a:p>
          <a:p>
            <a:pPr marL="0" indent="0">
              <a:buNone/>
            </a:pPr>
            <a:r>
              <a:rPr lang="en-US" dirty="0" smtClean="0"/>
              <a:t>The error on the right is actually occurring on a field that is auto populated by the application. The application is effectively creating an error for itself that prevents the teacher from entering the correct grade for the student.</a:t>
            </a:r>
            <a:endParaRPr lang="en-US" dirty="0"/>
          </a:p>
        </p:txBody>
      </p:sp>
      <p:pic>
        <p:nvPicPr>
          <p:cNvPr id="5" name="Content Placeholder 4"/>
          <p:cNvPicPr>
            <a:picLocks noGrp="1" noChangeAspect="1"/>
          </p:cNvPicPr>
          <p:nvPr>
            <p:ph sz="half" idx="4294967295"/>
          </p:nvPr>
        </p:nvPicPr>
        <p:blipFill>
          <a:blip r:embed="rId2"/>
          <a:stretch>
            <a:fillRect/>
          </a:stretch>
        </p:blipFill>
        <p:spPr>
          <a:xfrm>
            <a:off x="2261028" y="4025734"/>
            <a:ext cx="7617649" cy="2438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9129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Findings and Recommendations</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US" dirty="0" smtClean="0"/>
              <a:t>Status:</a:t>
            </a:r>
          </a:p>
          <a:p>
            <a:pPr marL="0" indent="0">
              <a:buNone/>
            </a:pPr>
            <a:r>
              <a:rPr lang="en-US" dirty="0" smtClean="0"/>
              <a:t>A animated green bar running to the left and right was mistaken to be a status indicator. It is easy to understand why the user was mistaken, the animation is much like today’s “AJAX Style” loading indicators. This mistake indicates that:</a:t>
            </a:r>
          </a:p>
          <a:p>
            <a:r>
              <a:rPr lang="en-US" dirty="0" smtClean="0"/>
              <a:t>Users expect a status indicator</a:t>
            </a:r>
          </a:p>
          <a:p>
            <a:r>
              <a:rPr lang="en-US" dirty="0" smtClean="0"/>
              <a:t>Users expect almost everything in their application to be useful or provide feedback.</a:t>
            </a:r>
          </a:p>
          <a:p>
            <a:r>
              <a:rPr lang="en-US" dirty="0" smtClean="0"/>
              <a:t>Never use commonly accepted imagery in an unexpected way.</a:t>
            </a:r>
            <a:endParaRPr lang="en-US" dirty="0"/>
          </a:p>
        </p:txBody>
      </p:sp>
      <p:pic>
        <p:nvPicPr>
          <p:cNvPr id="6" name="Content Placeholder 5"/>
          <p:cNvPicPr>
            <a:picLocks noGrp="1" noChangeAspect="1"/>
          </p:cNvPicPr>
          <p:nvPr>
            <p:ph sz="half" idx="2"/>
          </p:nvPr>
        </p:nvPicPr>
        <p:blipFill>
          <a:blip r:embed="rId2"/>
          <a:stretch>
            <a:fillRect/>
          </a:stretch>
        </p:blipFill>
        <p:spPr>
          <a:xfrm>
            <a:off x="6588651" y="3104707"/>
            <a:ext cx="2143125" cy="1962150"/>
          </a:xfrm>
          <a:prstGeom prst="rect">
            <a:avLst/>
          </a:prstGeom>
          <a:ln>
            <a:noFill/>
          </a:ln>
          <a:effectLst>
            <a:outerShdw blurRad="190500" algn="tl" rotWithShape="0">
              <a:srgbClr val="000000">
                <a:alpha val="70000"/>
              </a:srgbClr>
            </a:outerShdw>
          </a:effectLst>
        </p:spPr>
      </p:pic>
      <p:sp>
        <p:nvSpPr>
          <p:cNvPr id="7" name="Left Arrow 6"/>
          <p:cNvSpPr/>
          <p:nvPr/>
        </p:nvSpPr>
        <p:spPr>
          <a:xfrm>
            <a:off x="7946194" y="4060562"/>
            <a:ext cx="787079" cy="393539"/>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extBox 7"/>
          <p:cNvSpPr txBox="1"/>
          <p:nvPr/>
        </p:nvSpPr>
        <p:spPr>
          <a:xfrm>
            <a:off x="8825871" y="3795666"/>
            <a:ext cx="25348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t>P2 thought the animation to the left was a status indicator.</a:t>
            </a:r>
            <a:endParaRPr lang="en-US" dirty="0"/>
          </a:p>
        </p:txBody>
      </p:sp>
    </p:spTree>
    <p:extLst>
      <p:ext uri="{BB962C8B-B14F-4D97-AF65-F5344CB8AC3E}">
        <p14:creationId xmlns:p14="http://schemas.microsoft.com/office/powerpoint/2010/main" val="335388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Findings and Recommendations</a:t>
            </a:r>
            <a:endParaRPr lang="en-US" dirty="0"/>
          </a:p>
        </p:txBody>
      </p:sp>
      <p:sp>
        <p:nvSpPr>
          <p:cNvPr id="4" name="Content Placeholder 3"/>
          <p:cNvSpPr>
            <a:spLocks noGrp="1"/>
          </p:cNvSpPr>
          <p:nvPr>
            <p:ph idx="1"/>
          </p:nvPr>
        </p:nvSpPr>
        <p:spPr/>
        <p:txBody>
          <a:bodyPr>
            <a:normAutofit/>
          </a:bodyPr>
          <a:lstStyle/>
          <a:p>
            <a:pPr marL="0" indent="0">
              <a:buNone/>
            </a:pPr>
            <a:r>
              <a:rPr lang="en-US" dirty="0" smtClean="0"/>
              <a:t>What’s a double save?!?!</a:t>
            </a:r>
          </a:p>
          <a:p>
            <a:pPr marL="0" indent="0">
              <a:buNone/>
            </a:pPr>
            <a:r>
              <a:rPr lang="en-US" dirty="0" smtClean="0"/>
              <a:t>This error can be prevented by the developers. I do not believe a user should be seeing this message for accidentally double-clicking a button.</a:t>
            </a:r>
            <a:endParaRPr lang="en-US" dirty="0"/>
          </a:p>
        </p:txBody>
      </p:sp>
      <p:pic>
        <p:nvPicPr>
          <p:cNvPr id="9" name="Content Placeholder 8"/>
          <p:cNvPicPr>
            <a:picLocks noGrp="1" noChangeAspect="1"/>
          </p:cNvPicPr>
          <p:nvPr>
            <p:ph sz="half" idx="4294967295"/>
          </p:nvPr>
        </p:nvPicPr>
        <p:blipFill>
          <a:blip r:embed="rId2"/>
          <a:stretch>
            <a:fillRect/>
          </a:stretch>
        </p:blipFill>
        <p:spPr>
          <a:xfrm>
            <a:off x="2257646" y="3272539"/>
            <a:ext cx="8513135" cy="32784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963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goals, and objectives of the </a:t>
            </a:r>
            <a:r>
              <a:rPr lang="en-US" dirty="0" smtClean="0"/>
              <a:t>test</a:t>
            </a:r>
            <a:endParaRPr lang="en-US" dirty="0"/>
          </a:p>
        </p:txBody>
      </p:sp>
      <p:sp>
        <p:nvSpPr>
          <p:cNvPr id="3" name="Content Placeholder 2"/>
          <p:cNvSpPr>
            <a:spLocks noGrp="1"/>
          </p:cNvSpPr>
          <p:nvPr>
            <p:ph idx="1"/>
          </p:nvPr>
        </p:nvSpPr>
        <p:spPr/>
        <p:txBody>
          <a:bodyPr>
            <a:noAutofit/>
          </a:bodyPr>
          <a:lstStyle/>
          <a:p>
            <a:pPr marL="0" indent="0">
              <a:buNone/>
            </a:pPr>
            <a:r>
              <a:rPr lang="en-US" sz="4000" dirty="0"/>
              <a:t>School Resource Manager (Version 8) is web application developed and maintained by VRL Software. It has been deployed for use at a number of Jamaican schools. </a:t>
            </a:r>
          </a:p>
        </p:txBody>
      </p:sp>
    </p:spTree>
    <p:extLst>
      <p:ext uri="{BB962C8B-B14F-4D97-AF65-F5344CB8AC3E}">
        <p14:creationId xmlns:p14="http://schemas.microsoft.com/office/powerpoint/2010/main" val="105105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adherence to usability heuristics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15286611"/>
              </p:ext>
            </p:extLst>
          </p:nvPr>
        </p:nvGraphicFramePr>
        <p:xfrm>
          <a:off x="844550" y="1828800"/>
          <a:ext cx="10515600" cy="4632960"/>
        </p:xfrm>
        <a:graphic>
          <a:graphicData uri="http://schemas.openxmlformats.org/drawingml/2006/table">
            <a:tbl>
              <a:tblPr firstRow="1" bandRow="1">
                <a:tableStyleId>{5C22544A-7EE6-4342-B048-85BDC9FD1C3A}</a:tableStyleId>
              </a:tblPr>
              <a:tblGrid>
                <a:gridCol w="3507531"/>
                <a:gridCol w="7008069"/>
              </a:tblGrid>
              <a:tr h="370840">
                <a:tc>
                  <a:txBody>
                    <a:bodyPr/>
                    <a:lstStyle/>
                    <a:p>
                      <a:r>
                        <a:rPr lang="en-US" sz="2000" dirty="0" smtClean="0"/>
                        <a:t>Heuristic</a:t>
                      </a:r>
                      <a:endParaRPr lang="en-US" sz="2000" dirty="0"/>
                    </a:p>
                  </a:txBody>
                  <a:tcPr/>
                </a:tc>
                <a:tc>
                  <a:txBody>
                    <a:bodyPr/>
                    <a:lstStyle/>
                    <a:p>
                      <a:r>
                        <a:rPr lang="en-US" sz="2000" dirty="0" smtClean="0"/>
                        <a:t>Findings</a:t>
                      </a:r>
                      <a:endParaRPr lang="en-US" sz="2000" dirty="0"/>
                    </a:p>
                  </a:txBody>
                  <a:tcPr/>
                </a:tc>
              </a:tr>
              <a:tr h="370840">
                <a:tc>
                  <a:txBody>
                    <a:bodyPr/>
                    <a:lstStyle/>
                    <a:p>
                      <a:r>
                        <a:rPr lang="en-US" sz="2000" dirty="0" smtClean="0"/>
                        <a:t>Visibility of system status</a:t>
                      </a:r>
                      <a:endParaRPr lang="en-US" sz="2000" dirty="0"/>
                    </a:p>
                  </a:txBody>
                  <a:tcPr/>
                </a:tc>
                <a:tc>
                  <a:txBody>
                    <a:bodyPr/>
                    <a:lstStyle/>
                    <a:p>
                      <a:r>
                        <a:rPr lang="en-US" sz="2000" dirty="0" smtClean="0"/>
                        <a:t>The web application</a:t>
                      </a:r>
                      <a:r>
                        <a:rPr lang="en-US" sz="2000" baseline="0" dirty="0" smtClean="0"/>
                        <a:t> </a:t>
                      </a:r>
                      <a:r>
                        <a:rPr lang="en-US" sz="2000" dirty="0" smtClean="0"/>
                        <a:t>does not provide</a:t>
                      </a:r>
                      <a:r>
                        <a:rPr lang="en-US" sz="2000" baseline="0" dirty="0" smtClean="0"/>
                        <a:t> any status of the application state. While the web browser running the application typically shows page activity, the application it self displays nothing to indicate statuses like: loading, waiting, busy, connected, disconnected etc. In fact the navigation bar on the left, contains an animation similar to those used to indicate loading/waiting/busy status.</a:t>
                      </a:r>
                      <a:endParaRPr lang="en-US" sz="2000" dirty="0"/>
                    </a:p>
                  </a:txBody>
                  <a:tcPr/>
                </a:tc>
              </a:tr>
              <a:tr h="370840">
                <a:tc>
                  <a:txBody>
                    <a:bodyPr/>
                    <a:lstStyle/>
                    <a:p>
                      <a:r>
                        <a:rPr lang="en-US" sz="2000" dirty="0" smtClean="0"/>
                        <a:t>Match between system and the real world</a:t>
                      </a:r>
                      <a:endParaRPr lang="en-US" sz="2000" dirty="0"/>
                    </a:p>
                  </a:txBody>
                  <a:tcPr/>
                </a:tc>
                <a:tc>
                  <a:txBody>
                    <a:bodyPr/>
                    <a:lstStyle/>
                    <a:p>
                      <a:r>
                        <a:rPr lang="en-US" sz="2000" dirty="0" smtClean="0"/>
                        <a:t>Main</a:t>
                      </a:r>
                      <a:r>
                        <a:rPr lang="en-US" sz="2000" baseline="0" dirty="0" smtClean="0"/>
                        <a:t> navigation labels match school administration terms for the most part.</a:t>
                      </a:r>
                      <a:endParaRPr lang="en-US" sz="2000" dirty="0"/>
                    </a:p>
                  </a:txBody>
                  <a:tcPr/>
                </a:tc>
              </a:tr>
              <a:tr h="370840">
                <a:tc>
                  <a:txBody>
                    <a:bodyPr/>
                    <a:lstStyle/>
                    <a:p>
                      <a:r>
                        <a:rPr lang="en-US" sz="2000" dirty="0" smtClean="0"/>
                        <a:t>User control and freedom</a:t>
                      </a:r>
                      <a:endParaRPr lang="en-US" sz="2000" dirty="0"/>
                    </a:p>
                  </a:txBody>
                  <a:tcPr/>
                </a:tc>
                <a:tc>
                  <a:txBody>
                    <a:bodyPr/>
                    <a:lstStyle/>
                    <a:p>
                      <a:r>
                        <a:rPr lang="en-US" sz="2000" dirty="0" smtClean="0"/>
                        <a:t>The application does</a:t>
                      </a:r>
                      <a:r>
                        <a:rPr lang="en-US" sz="2000" baseline="0" dirty="0" smtClean="0"/>
                        <a:t> not consistently provide “emergency exit” options via a cancel button, users however have the option to use the browser’s back button to navigate to the previous screen, which allows for partial undo/redo functionality.</a:t>
                      </a:r>
                      <a:endParaRPr lang="en-US" sz="2000" dirty="0"/>
                    </a:p>
                  </a:txBody>
                  <a:tcPr/>
                </a:tc>
              </a:tr>
            </a:tbl>
          </a:graphicData>
        </a:graphic>
      </p:graphicFrame>
    </p:spTree>
    <p:extLst>
      <p:ext uri="{BB962C8B-B14F-4D97-AF65-F5344CB8AC3E}">
        <p14:creationId xmlns:p14="http://schemas.microsoft.com/office/powerpoint/2010/main" val="123822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adherence to usability heuristics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4354203"/>
              </p:ext>
            </p:extLst>
          </p:nvPr>
        </p:nvGraphicFramePr>
        <p:xfrm>
          <a:off x="844550" y="1828800"/>
          <a:ext cx="10515600" cy="4587240"/>
        </p:xfrm>
        <a:graphic>
          <a:graphicData uri="http://schemas.openxmlformats.org/drawingml/2006/table">
            <a:tbl>
              <a:tblPr firstRow="1" bandRow="1">
                <a:tableStyleId>{5C22544A-7EE6-4342-B048-85BDC9FD1C3A}</a:tableStyleId>
              </a:tblPr>
              <a:tblGrid>
                <a:gridCol w="3125566"/>
                <a:gridCol w="7390034"/>
              </a:tblGrid>
              <a:tr h="370840">
                <a:tc>
                  <a:txBody>
                    <a:bodyPr/>
                    <a:lstStyle/>
                    <a:p>
                      <a:r>
                        <a:rPr lang="en-US" dirty="0" smtClean="0"/>
                        <a:t>Heuristic</a:t>
                      </a:r>
                      <a:endParaRPr lang="en-US" dirty="0"/>
                    </a:p>
                  </a:txBody>
                  <a:tcPr/>
                </a:tc>
                <a:tc>
                  <a:txBody>
                    <a:bodyPr/>
                    <a:lstStyle/>
                    <a:p>
                      <a:r>
                        <a:rPr lang="en-US" dirty="0" smtClean="0"/>
                        <a:t>Findings</a:t>
                      </a:r>
                      <a:endParaRPr lang="en-US" dirty="0"/>
                    </a:p>
                  </a:txBody>
                  <a:tcPr/>
                </a:tc>
              </a:tr>
              <a:tr h="370840">
                <a:tc>
                  <a:txBody>
                    <a:bodyPr/>
                    <a:lstStyle/>
                    <a:p>
                      <a:r>
                        <a:rPr lang="en-US" dirty="0" smtClean="0"/>
                        <a:t>Consistency and standards</a:t>
                      </a:r>
                      <a:endParaRPr lang="en-US" dirty="0"/>
                    </a:p>
                  </a:txBody>
                  <a:tcPr/>
                </a:tc>
                <a:tc>
                  <a:txBody>
                    <a:bodyPr/>
                    <a:lstStyle/>
                    <a:p>
                      <a:r>
                        <a:rPr lang="en-US" dirty="0" smtClean="0"/>
                        <a:t>Conventions</a:t>
                      </a:r>
                      <a:r>
                        <a:rPr lang="en-US" baseline="0" dirty="0" smtClean="0"/>
                        <a:t> within the application typically remain consistent.</a:t>
                      </a:r>
                      <a:endParaRPr lang="en-US" dirty="0"/>
                    </a:p>
                  </a:txBody>
                  <a:tcPr/>
                </a:tc>
              </a:tr>
              <a:tr h="370840">
                <a:tc>
                  <a:txBody>
                    <a:bodyPr/>
                    <a:lstStyle/>
                    <a:p>
                      <a:r>
                        <a:rPr lang="en-US" dirty="0" smtClean="0"/>
                        <a:t>Error prevention</a:t>
                      </a:r>
                      <a:endParaRPr lang="en-US" dirty="0"/>
                    </a:p>
                  </a:txBody>
                  <a:tcPr/>
                </a:tc>
                <a:tc>
                  <a:txBody>
                    <a:bodyPr/>
                    <a:lstStyle/>
                    <a:p>
                      <a:r>
                        <a:rPr lang="en-US" dirty="0" smtClean="0"/>
                        <a:t>Field validation is inconsistent throughout</a:t>
                      </a:r>
                      <a:r>
                        <a:rPr lang="en-US" baseline="0" dirty="0" smtClean="0"/>
                        <a:t> the app. On the grades form, field validation is being applied to a field that is automatically populated by the system and prevents the user from continuing their task the right way.</a:t>
                      </a:r>
                      <a:endParaRPr lang="en-US" dirty="0" smtClean="0"/>
                    </a:p>
                    <a:p>
                      <a:endParaRPr lang="en-US" dirty="0" smtClean="0"/>
                    </a:p>
                    <a:p>
                      <a:r>
                        <a:rPr lang="en-US" dirty="0" smtClean="0"/>
                        <a:t>Application</a:t>
                      </a:r>
                      <a:r>
                        <a:rPr lang="en-US" baseline="0" dirty="0" smtClean="0"/>
                        <a:t> does not utilize confirmation messages for actions across the application.</a:t>
                      </a:r>
                      <a:endParaRPr lang="en-US" dirty="0"/>
                    </a:p>
                  </a:txBody>
                  <a:tcPr/>
                </a:tc>
              </a:tr>
              <a:tr h="370840">
                <a:tc>
                  <a:txBody>
                    <a:bodyPr/>
                    <a:lstStyle/>
                    <a:p>
                      <a:r>
                        <a:rPr lang="en-US" dirty="0" smtClean="0"/>
                        <a:t>Recognition rather than recall</a:t>
                      </a:r>
                      <a:endParaRPr lang="en-US" dirty="0"/>
                    </a:p>
                  </a:txBody>
                  <a:tcPr/>
                </a:tc>
                <a:tc>
                  <a:txBody>
                    <a:bodyPr/>
                    <a:lstStyle/>
                    <a:p>
                      <a:r>
                        <a:rPr lang="en-US" dirty="0" smtClean="0"/>
                        <a:t>Contextual help is not available.</a:t>
                      </a:r>
                      <a:endParaRPr lang="en-US" dirty="0"/>
                    </a:p>
                  </a:txBody>
                  <a:tcPr/>
                </a:tc>
              </a:tr>
              <a:tr h="370840">
                <a:tc>
                  <a:txBody>
                    <a:bodyPr/>
                    <a:lstStyle/>
                    <a:p>
                      <a:r>
                        <a:rPr lang="en-US" dirty="0" smtClean="0"/>
                        <a:t>Flexibility and efficiency of use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 mentioned that there are sections</a:t>
                      </a:r>
                      <a:r>
                        <a:rPr lang="en-US" baseline="0" dirty="0" smtClean="0"/>
                        <a:t> of the application where they must enter content they had already entered at another part of the application.</a:t>
                      </a:r>
                      <a:endParaRPr lang="en-US" dirty="0" smtClean="0"/>
                    </a:p>
                    <a:p>
                      <a:r>
                        <a:rPr lang="en-US" dirty="0" smtClean="0"/>
                        <a:t/>
                      </a:r>
                      <a:br>
                        <a:rPr lang="en-US" dirty="0" smtClean="0"/>
                      </a:br>
                      <a:r>
                        <a:rPr lang="en-US" dirty="0" smtClean="0"/>
                        <a:t>User mentioned that she has to manually</a:t>
                      </a:r>
                      <a:r>
                        <a:rPr lang="en-US" baseline="0" dirty="0" smtClean="0"/>
                        <a:t> remove extracurricular activities from students each school year. She feels this student info should be reset at the end of each semester.</a:t>
                      </a:r>
                      <a:endParaRPr lang="en-US" dirty="0"/>
                    </a:p>
                  </a:txBody>
                  <a:tcPr/>
                </a:tc>
              </a:tr>
            </a:tbl>
          </a:graphicData>
        </a:graphic>
      </p:graphicFrame>
    </p:spTree>
    <p:extLst>
      <p:ext uri="{BB962C8B-B14F-4D97-AF65-F5344CB8AC3E}">
        <p14:creationId xmlns:p14="http://schemas.microsoft.com/office/powerpoint/2010/main" val="243916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adherence to usability heuristics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91956086"/>
              </p:ext>
            </p:extLst>
          </p:nvPr>
        </p:nvGraphicFramePr>
        <p:xfrm>
          <a:off x="844550" y="1828800"/>
          <a:ext cx="10515600" cy="2926080"/>
        </p:xfrm>
        <a:graphic>
          <a:graphicData uri="http://schemas.openxmlformats.org/drawingml/2006/table">
            <a:tbl>
              <a:tblPr firstRow="1" bandRow="1">
                <a:tableStyleId>{5C22544A-7EE6-4342-B048-85BDC9FD1C3A}</a:tableStyleId>
              </a:tblPr>
              <a:tblGrid>
                <a:gridCol w="4028392"/>
                <a:gridCol w="6487208"/>
              </a:tblGrid>
              <a:tr h="370840">
                <a:tc>
                  <a:txBody>
                    <a:bodyPr/>
                    <a:lstStyle/>
                    <a:p>
                      <a:r>
                        <a:rPr lang="en-US" sz="2400" dirty="0" smtClean="0"/>
                        <a:t>Heuristic</a:t>
                      </a:r>
                      <a:endParaRPr lang="en-US" sz="2400" dirty="0"/>
                    </a:p>
                  </a:txBody>
                  <a:tcPr/>
                </a:tc>
                <a:tc>
                  <a:txBody>
                    <a:bodyPr/>
                    <a:lstStyle/>
                    <a:p>
                      <a:r>
                        <a:rPr lang="en-US" sz="2400" dirty="0" smtClean="0"/>
                        <a:t>Findings</a:t>
                      </a:r>
                      <a:endParaRPr lang="en-US" sz="2400" dirty="0"/>
                    </a:p>
                  </a:txBody>
                  <a:tcPr/>
                </a:tc>
              </a:tr>
              <a:tr h="370840">
                <a:tc>
                  <a:txBody>
                    <a:bodyPr/>
                    <a:lstStyle/>
                    <a:p>
                      <a:r>
                        <a:rPr lang="en-US" sz="2400" dirty="0" smtClean="0"/>
                        <a:t>Aesthetic and minimalist design</a:t>
                      </a:r>
                      <a:endParaRPr lang="en-US" sz="2400" dirty="0"/>
                    </a:p>
                  </a:txBody>
                  <a:tcPr/>
                </a:tc>
                <a:tc>
                  <a:txBody>
                    <a:bodyPr/>
                    <a:lstStyle/>
                    <a:p>
                      <a:r>
                        <a:rPr lang="en-US" sz="2400" dirty="0" smtClean="0"/>
                        <a:t>The UI is largely utilitarian</a:t>
                      </a:r>
                      <a:r>
                        <a:rPr lang="en-US" sz="2400" baseline="0" dirty="0" smtClean="0"/>
                        <a:t>. Apart from logo placements, the UI is devoted to the current task.</a:t>
                      </a:r>
                      <a:endParaRPr lang="en-US" sz="2400" dirty="0"/>
                    </a:p>
                  </a:txBody>
                  <a:tcPr/>
                </a:tc>
              </a:tr>
              <a:tr h="370840">
                <a:tc>
                  <a:txBody>
                    <a:bodyPr/>
                    <a:lstStyle/>
                    <a:p>
                      <a:r>
                        <a:rPr lang="en-US" sz="2400" dirty="0" smtClean="0"/>
                        <a:t>Help users recognize, diagnose, and recover from errors </a:t>
                      </a:r>
                      <a:endParaRPr lang="en-US" sz="2400" dirty="0"/>
                    </a:p>
                  </a:txBody>
                  <a:tcPr/>
                </a:tc>
                <a:tc>
                  <a:txBody>
                    <a:bodyPr/>
                    <a:lstStyle/>
                    <a:p>
                      <a:r>
                        <a:rPr lang="en-US" sz="2400" dirty="0" smtClean="0"/>
                        <a:t>Error messages are clear.</a:t>
                      </a:r>
                      <a:endParaRPr lang="en-US" sz="2400" dirty="0"/>
                    </a:p>
                  </a:txBody>
                  <a:tcPr/>
                </a:tc>
              </a:tr>
              <a:tr h="370840">
                <a:tc>
                  <a:txBody>
                    <a:bodyPr/>
                    <a:lstStyle/>
                    <a:p>
                      <a:r>
                        <a:rPr lang="en-US" sz="2400" dirty="0" smtClean="0"/>
                        <a:t>Help and documentation </a:t>
                      </a:r>
                      <a:endParaRPr lang="en-US" sz="2400" dirty="0"/>
                    </a:p>
                  </a:txBody>
                  <a:tcPr/>
                </a:tc>
                <a:tc>
                  <a:txBody>
                    <a:bodyPr/>
                    <a:lstStyle/>
                    <a:p>
                      <a:r>
                        <a:rPr lang="en-US" sz="2400" dirty="0" smtClean="0"/>
                        <a:t>System provides help documentation.</a:t>
                      </a:r>
                      <a:endParaRPr lang="en-US" sz="2400" dirty="0"/>
                    </a:p>
                  </a:txBody>
                  <a:tcPr/>
                </a:tc>
              </a:tr>
            </a:tbl>
          </a:graphicData>
        </a:graphic>
      </p:graphicFrame>
    </p:spTree>
    <p:extLst>
      <p:ext uri="{BB962C8B-B14F-4D97-AF65-F5344CB8AC3E}">
        <p14:creationId xmlns:p14="http://schemas.microsoft.com/office/powerpoint/2010/main" val="766915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bg1">
              <a:alpha val="62000"/>
            </a:schemeClr>
          </a:solidFill>
          <a:effectLst>
            <a:outerShdw blurRad="50800" dist="38100" dir="5400000" algn="t" rotWithShape="0">
              <a:prstClr val="black">
                <a:alpha val="40000"/>
              </a:prstClr>
            </a:outerShdw>
          </a:effectLst>
        </p:spPr>
        <p:txBody>
          <a:bodyPr/>
          <a:lstStyle/>
          <a:p>
            <a:r>
              <a:rPr lang="en-US" sz="11500" dirty="0" smtClean="0">
                <a:ln w="0"/>
                <a:solidFill>
                  <a:schemeClr val="accent1"/>
                </a:solidFill>
                <a:effectLst>
                  <a:outerShdw blurRad="38100" dist="25400" dir="5400000" algn="ctr" rotWithShape="0">
                    <a:srgbClr val="6E747A">
                      <a:alpha val="43000"/>
                    </a:srgbClr>
                  </a:outerShdw>
                </a:effectLst>
              </a:rPr>
              <a:t>APPENDIX</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8850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Pre-test Survey</a:t>
            </a:r>
            <a:endParaRPr lang="en-US" dirty="0"/>
          </a:p>
        </p:txBody>
      </p:sp>
      <p:pic>
        <p:nvPicPr>
          <p:cNvPr id="3" name="Picture 2"/>
          <p:cNvPicPr>
            <a:picLocks noChangeAspect="1"/>
          </p:cNvPicPr>
          <p:nvPr/>
        </p:nvPicPr>
        <p:blipFill>
          <a:blip r:embed="rId2"/>
          <a:stretch>
            <a:fillRect/>
          </a:stretch>
        </p:blipFill>
        <p:spPr>
          <a:xfrm>
            <a:off x="845127" y="1592890"/>
            <a:ext cx="5057775" cy="3848100"/>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3"/>
          <a:stretch>
            <a:fillRect/>
          </a:stretch>
        </p:blipFill>
        <p:spPr>
          <a:xfrm>
            <a:off x="5726629" y="3224544"/>
            <a:ext cx="5076825" cy="30670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501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3984" y="133098"/>
            <a:ext cx="3803519" cy="6613067"/>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a:stretch>
            <a:fillRect/>
          </a:stretch>
        </p:blipFill>
        <p:spPr>
          <a:xfrm>
            <a:off x="78526" y="1445057"/>
            <a:ext cx="4242490" cy="5301108"/>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8510471" y="5021519"/>
            <a:ext cx="3600456" cy="1724646"/>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a:xfrm>
            <a:off x="78526" y="119495"/>
            <a:ext cx="10515600" cy="1325562"/>
          </a:xfrm>
        </p:spPr>
        <p:txBody>
          <a:bodyPr/>
          <a:lstStyle/>
          <a:p>
            <a:r>
              <a:rPr lang="en-US" dirty="0" smtClean="0"/>
              <a:t>Post-test Survey</a:t>
            </a:r>
            <a:endParaRPr lang="en-US" dirty="0"/>
          </a:p>
        </p:txBody>
      </p:sp>
    </p:spTree>
    <p:extLst>
      <p:ext uri="{BB962C8B-B14F-4D97-AF65-F5344CB8AC3E}">
        <p14:creationId xmlns:p14="http://schemas.microsoft.com/office/powerpoint/2010/main" val="155609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248025"/>
            <a:ext cx="7734300" cy="3609975"/>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4467225" y="876965"/>
            <a:ext cx="7724775" cy="3609975"/>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lstStyle/>
          <a:p>
            <a:r>
              <a:rPr lang="en-US" dirty="0" smtClean="0"/>
              <a:t>Task Scenarios</a:t>
            </a:r>
            <a:endParaRPr lang="en-US" dirty="0"/>
          </a:p>
        </p:txBody>
      </p:sp>
    </p:spTree>
    <p:extLst>
      <p:ext uri="{BB962C8B-B14F-4D97-AF65-F5344CB8AC3E}">
        <p14:creationId xmlns:p14="http://schemas.microsoft.com/office/powerpoint/2010/main" val="3762320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Participant 1 Doing Task 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 y="1787806"/>
            <a:ext cx="10393680" cy="4838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21019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Participant 2 Experiencing a Double Save Error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 y="1691322"/>
            <a:ext cx="10393680" cy="4968240"/>
          </a:xfrm>
          <a:prstGeom prst="rect">
            <a:avLst/>
          </a:prstGeom>
          <a:ln>
            <a:noFill/>
          </a:ln>
          <a:effectLst>
            <a:outerShdw blurRad="190500" algn="tl" rotWithShape="0">
              <a:srgbClr val="000000">
                <a:alpha val="70000"/>
              </a:srgbClr>
            </a:outerShdw>
          </a:effectLst>
        </p:spPr>
      </p:pic>
      <p:sp>
        <p:nvSpPr>
          <p:cNvPr id="3" name="Rectangle 2"/>
          <p:cNvSpPr/>
          <p:nvPr/>
        </p:nvSpPr>
        <p:spPr>
          <a:xfrm>
            <a:off x="4229623" y="3244334"/>
            <a:ext cx="3732753" cy="369332"/>
          </a:xfrm>
          <a:prstGeom prst="rect">
            <a:avLst/>
          </a:prstGeom>
        </p:spPr>
        <p:txBody>
          <a:bodyPr wrap="none">
            <a:spAutoFit/>
          </a:bodyPr>
          <a:lstStyle/>
          <a:p>
            <a:r>
              <a:rPr lang="en-US" dirty="0"/>
              <a:t>Please elaborate in the section below.</a:t>
            </a:r>
          </a:p>
        </p:txBody>
      </p:sp>
    </p:spTree>
    <p:extLst>
      <p:ext uri="{BB962C8B-B14F-4D97-AF65-F5344CB8AC3E}">
        <p14:creationId xmlns:p14="http://schemas.microsoft.com/office/powerpoint/2010/main" val="3012341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Participant 2 Experiencing a Field Validation Error during Task 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27" y="1691322"/>
            <a:ext cx="10393680" cy="4960620"/>
          </a:xfrm>
          <a:prstGeom prst="rect">
            <a:avLst/>
          </a:prstGeom>
          <a:ln>
            <a:noFill/>
          </a:ln>
          <a:effectLst>
            <a:outerShdw blurRad="190500" algn="tl" rotWithShape="0">
              <a:srgbClr val="000000">
                <a:alpha val="70000"/>
              </a:srgbClr>
            </a:outerShdw>
          </a:effectLst>
        </p:spPr>
      </p:pic>
      <p:sp>
        <p:nvSpPr>
          <p:cNvPr id="4" name="TextBox 3"/>
          <p:cNvSpPr txBox="1"/>
          <p:nvPr/>
        </p:nvSpPr>
        <p:spPr>
          <a:xfrm>
            <a:off x="7604358" y="1691322"/>
            <a:ext cx="3634449" cy="430887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600" dirty="0"/>
              <a:t>P2. indicates that she cannot save the grades she has entered because of a field validation error message tied to the automatically generated student column. The error was "You must enter text with 3 or fewer characters". This was resolved by changing the individual grade until a round value was generated in the field. </a:t>
            </a:r>
            <a:endParaRPr lang="en-US" sz="1600" dirty="0" smtClean="0"/>
          </a:p>
          <a:p>
            <a:endParaRPr lang="en-US" sz="1600" dirty="0"/>
          </a:p>
          <a:p>
            <a:r>
              <a:rPr lang="en-US" sz="1600" dirty="0"/>
              <a:t>P4. </a:t>
            </a:r>
            <a:r>
              <a:rPr lang="en-US" sz="1600" dirty="0" smtClean="0"/>
              <a:t>commented </a:t>
            </a:r>
            <a:r>
              <a:rPr lang="en-US" sz="1600" dirty="0"/>
              <a:t>on the field validation issues </a:t>
            </a:r>
            <a:r>
              <a:rPr lang="en-US" sz="1600" dirty="0" smtClean="0"/>
              <a:t>experienced </a:t>
            </a:r>
            <a:r>
              <a:rPr lang="en-US" sz="1600" dirty="0"/>
              <a:t>by users. She informed me that this doesn't happen in all browsers and that she basically inputs the correct grades in one browser and then returns to her preferred browser for the other tasks.</a:t>
            </a:r>
          </a:p>
          <a:p>
            <a:endParaRPr lang="en-US" sz="1600" dirty="0"/>
          </a:p>
        </p:txBody>
      </p:sp>
    </p:spTree>
    <p:extLst>
      <p:ext uri="{BB962C8B-B14F-4D97-AF65-F5344CB8AC3E}">
        <p14:creationId xmlns:p14="http://schemas.microsoft.com/office/powerpoint/2010/main" val="337440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goals, and objectives of the </a:t>
            </a:r>
            <a:r>
              <a:rPr lang="en-US" dirty="0" smtClean="0"/>
              <a:t>test</a:t>
            </a:r>
            <a:endParaRPr lang="en-US" dirty="0"/>
          </a:p>
        </p:txBody>
      </p:sp>
      <p:sp>
        <p:nvSpPr>
          <p:cNvPr id="3" name="Content Placeholder 2"/>
          <p:cNvSpPr>
            <a:spLocks noGrp="1"/>
          </p:cNvSpPr>
          <p:nvPr>
            <p:ph idx="1"/>
          </p:nvPr>
        </p:nvSpPr>
        <p:spPr/>
        <p:txBody>
          <a:bodyPr>
            <a:noAutofit/>
          </a:bodyPr>
          <a:lstStyle/>
          <a:p>
            <a:pPr marL="0" indent="0">
              <a:buNone/>
            </a:pPr>
            <a:r>
              <a:rPr lang="en-US" sz="4000" dirty="0"/>
              <a:t>The goals of this study are to:</a:t>
            </a:r>
          </a:p>
          <a:p>
            <a:pPr lvl="0"/>
            <a:r>
              <a:rPr lang="en-US" sz="4000" dirty="0"/>
              <a:t>Assess the effectiveness of the application for performing tasks such as entering grades, viewing reports, etc.</a:t>
            </a:r>
          </a:p>
          <a:p>
            <a:pPr lvl="0"/>
            <a:r>
              <a:rPr lang="en-US" sz="4000" dirty="0"/>
              <a:t>Identify obstacles teachers </a:t>
            </a:r>
            <a:r>
              <a:rPr lang="en-US" sz="4000" dirty="0" smtClean="0"/>
              <a:t>experienced </a:t>
            </a:r>
            <a:r>
              <a:rPr lang="en-US" sz="4000" dirty="0"/>
              <a:t>during common </a:t>
            </a:r>
            <a:r>
              <a:rPr lang="en-US" sz="4000" dirty="0" smtClean="0"/>
              <a:t>tasks and determine if there is any correlation to their computer and web use.</a:t>
            </a:r>
            <a:endParaRPr lang="en-US" sz="3200" dirty="0"/>
          </a:p>
          <a:p>
            <a:pPr marL="0" lvl="0" indent="0">
              <a:buNone/>
            </a:pPr>
            <a:endParaRPr lang="en-US" sz="4000" dirty="0"/>
          </a:p>
        </p:txBody>
      </p:sp>
    </p:spTree>
    <p:extLst>
      <p:ext uri="{BB962C8B-B14F-4D97-AF65-F5344CB8AC3E}">
        <p14:creationId xmlns:p14="http://schemas.microsoft.com/office/powerpoint/2010/main" val="1932501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 y="1773434"/>
            <a:ext cx="10393680" cy="481584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smtClean="0"/>
              <a:t>An Observation with Participant 2.</a:t>
            </a:r>
            <a:endParaRPr lang="en-US" dirty="0"/>
          </a:p>
        </p:txBody>
      </p:sp>
      <p:sp>
        <p:nvSpPr>
          <p:cNvPr id="4" name="TextBox 3"/>
          <p:cNvSpPr txBox="1"/>
          <p:nvPr/>
        </p:nvSpPr>
        <p:spPr>
          <a:xfrm>
            <a:off x="7726278" y="1691322"/>
            <a:ext cx="3634449"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We lost connection to the application server due to poor </a:t>
            </a:r>
            <a:r>
              <a:rPr lang="en-US" dirty="0" smtClean="0"/>
              <a:t>Wi-Fi </a:t>
            </a:r>
            <a:r>
              <a:rPr lang="en-US" dirty="0"/>
              <a:t>connectivity. The teacher is unaware of this and thinks the animated GIF at the bottom left of the screen is a loading/status indicator. I point out to her that it actually means nothing. We resume the tests after I tether my phone to the computer to share its internet connection.</a:t>
            </a:r>
          </a:p>
        </p:txBody>
      </p:sp>
      <p:sp>
        <p:nvSpPr>
          <p:cNvPr id="6" name="Left Arrow 5"/>
          <p:cNvSpPr/>
          <p:nvPr/>
        </p:nvSpPr>
        <p:spPr>
          <a:xfrm>
            <a:off x="1967696" y="5081287"/>
            <a:ext cx="787079" cy="393539"/>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 name="TextBox 6"/>
          <p:cNvSpPr txBox="1"/>
          <p:nvPr/>
        </p:nvSpPr>
        <p:spPr>
          <a:xfrm>
            <a:off x="2847373" y="4816391"/>
            <a:ext cx="25348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t>P2 thought the animation to the left was a status indicator.</a:t>
            </a:r>
            <a:endParaRPr lang="en-US" dirty="0"/>
          </a:p>
        </p:txBody>
      </p:sp>
    </p:spTree>
    <p:extLst>
      <p:ext uri="{BB962C8B-B14F-4D97-AF65-F5344CB8AC3E}">
        <p14:creationId xmlns:p14="http://schemas.microsoft.com/office/powerpoint/2010/main" val="4143690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Task 7: Report Generated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 y="1691322"/>
            <a:ext cx="10393680" cy="4800600"/>
          </a:xfrm>
          <a:prstGeom prst="rect">
            <a:avLst/>
          </a:prstGeom>
          <a:ln>
            <a:noFill/>
          </a:ln>
          <a:effectLst>
            <a:outerShdw blurRad="190500" algn="tl" rotWithShape="0">
              <a:srgbClr val="000000">
                <a:alpha val="70000"/>
              </a:srgbClr>
            </a:outerShdw>
          </a:effectLst>
        </p:spPr>
      </p:pic>
      <p:sp>
        <p:nvSpPr>
          <p:cNvPr id="4" name="TextBox 3"/>
          <p:cNvSpPr txBox="1"/>
          <p:nvPr/>
        </p:nvSpPr>
        <p:spPr>
          <a:xfrm>
            <a:off x="7726278" y="1691322"/>
            <a:ext cx="3634449"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t>P4 shared </a:t>
            </a:r>
            <a:r>
              <a:rPr lang="en-US" dirty="0"/>
              <a:t>that some </a:t>
            </a:r>
            <a:r>
              <a:rPr lang="en-US" dirty="0" smtClean="0"/>
              <a:t>the </a:t>
            </a:r>
            <a:r>
              <a:rPr lang="en-US" dirty="0"/>
              <a:t>browsers do not generate the report.</a:t>
            </a:r>
          </a:p>
        </p:txBody>
      </p:sp>
    </p:spTree>
    <p:extLst>
      <p:ext uri="{BB962C8B-B14F-4D97-AF65-F5344CB8AC3E}">
        <p14:creationId xmlns:p14="http://schemas.microsoft.com/office/powerpoint/2010/main" val="2332249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UI to Select Class to Enter Grades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22" y="1691322"/>
            <a:ext cx="7951632" cy="4730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5586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UI for Entering Grades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622" y="1512520"/>
            <a:ext cx="7870610" cy="48782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0588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P4, Task 1</a:t>
            </a:r>
            <a:endParaRPr lang="en-US" dirty="0"/>
          </a:p>
        </p:txBody>
      </p:sp>
      <p:pic>
        <p:nvPicPr>
          <p:cNvPr id="4" name="Tas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7749" y="1675952"/>
            <a:ext cx="9204251" cy="5182048"/>
          </a:xfrm>
          <a:prstGeom prst="rect">
            <a:avLst/>
          </a:prstGeom>
        </p:spPr>
      </p:pic>
      <p:sp>
        <p:nvSpPr>
          <p:cNvPr id="5" name="TextBox 4"/>
          <p:cNvSpPr txBox="1"/>
          <p:nvPr/>
        </p:nvSpPr>
        <p:spPr>
          <a:xfrm>
            <a:off x="0" y="1675952"/>
            <a:ext cx="2987749" cy="39703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lvl="0" indent="-342900">
              <a:buFont typeface="+mj-lt"/>
              <a:buAutoNum type="arabicPeriod"/>
            </a:pPr>
            <a:r>
              <a:rPr lang="en-US" dirty="0"/>
              <a:t>You are a form teacher. </a:t>
            </a:r>
          </a:p>
          <a:p>
            <a:pPr marL="800100" lvl="1" indent="-342900">
              <a:buFont typeface="+mj-lt"/>
              <a:buAutoNum type="alphaLcPeriod"/>
            </a:pPr>
            <a:r>
              <a:rPr lang="en-US" dirty="0"/>
              <a:t>From the main screen, please mark the register for the class you are responsible for. </a:t>
            </a:r>
          </a:p>
          <a:p>
            <a:pPr marL="800100" lvl="1" indent="-342900">
              <a:buFont typeface="+mj-lt"/>
              <a:buAutoNum type="alphaLcPeriod"/>
            </a:pPr>
            <a:r>
              <a:rPr lang="en-US" dirty="0"/>
              <a:t>A student came late for class yesterday; please update the register entry for that student</a:t>
            </a:r>
            <a:r>
              <a:rPr lang="en-US" dirty="0" smtClean="0"/>
              <a:t>.</a:t>
            </a:r>
          </a:p>
          <a:p>
            <a:pPr marL="800100" lvl="1" indent="-342900">
              <a:buFont typeface="+mj-lt"/>
              <a:buAutoNum type="alphaLcPeriod"/>
            </a:pPr>
            <a:endParaRPr lang="en-US" dirty="0"/>
          </a:p>
          <a:p>
            <a:pPr lvl="1"/>
            <a:r>
              <a:rPr lang="en-US" dirty="0" smtClean="0"/>
              <a:t>N.B. Audio muted due to background noise.</a:t>
            </a:r>
          </a:p>
        </p:txBody>
      </p:sp>
    </p:spTree>
    <p:extLst>
      <p:ext uri="{BB962C8B-B14F-4D97-AF65-F5344CB8AC3E}">
        <p14:creationId xmlns:p14="http://schemas.microsoft.com/office/powerpoint/2010/main" val="3418811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P4, Task 2</a:t>
            </a:r>
            <a:endParaRPr lang="en-US" dirty="0"/>
          </a:p>
        </p:txBody>
      </p:sp>
      <p:sp>
        <p:nvSpPr>
          <p:cNvPr id="5" name="TextBox 4"/>
          <p:cNvSpPr txBox="1"/>
          <p:nvPr/>
        </p:nvSpPr>
        <p:spPr>
          <a:xfrm>
            <a:off x="5156" y="1691322"/>
            <a:ext cx="2987749"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lvl="0" indent="-342900">
              <a:buFont typeface="+mj-lt"/>
              <a:buAutoNum type="arabicPeriod" startAt="2"/>
            </a:pPr>
            <a:r>
              <a:rPr lang="en-US" dirty="0"/>
              <a:t>A student was rude to you in this morning’s homeroom session; please record this incident, and give the student a detention. </a:t>
            </a:r>
            <a:endParaRPr lang="en-US" dirty="0" smtClean="0"/>
          </a:p>
        </p:txBody>
      </p:sp>
      <p:pic>
        <p:nvPicPr>
          <p:cNvPr id="3" name="Task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7748" y="1668152"/>
            <a:ext cx="9218105" cy="5189848"/>
          </a:xfrm>
          <a:prstGeom prst="rect">
            <a:avLst/>
          </a:prstGeom>
        </p:spPr>
      </p:pic>
      <p:sp>
        <p:nvSpPr>
          <p:cNvPr id="6" name="TextBox 5"/>
          <p:cNvSpPr txBox="1"/>
          <p:nvPr/>
        </p:nvSpPr>
        <p:spPr>
          <a:xfrm>
            <a:off x="-1" y="4263076"/>
            <a:ext cx="2987749"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r>
              <a:rPr lang="en-US" dirty="0"/>
              <a:t>There seemed to be no straightforward way to do this. P4 explained there is some kind of bug whereby these detentions are not being displayed</a:t>
            </a:r>
            <a:r>
              <a:rPr lang="en-US" dirty="0" smtClean="0"/>
              <a:t>.</a:t>
            </a:r>
          </a:p>
          <a:p>
            <a:pPr lvl="0"/>
            <a:endParaRPr lang="en-US" dirty="0"/>
          </a:p>
          <a:p>
            <a:r>
              <a:rPr lang="en-US" dirty="0"/>
              <a:t>N.B. Audio muted due to background noise</a:t>
            </a:r>
            <a:r>
              <a:rPr lang="en-US" dirty="0" smtClean="0"/>
              <a:t>.</a:t>
            </a:r>
            <a:endParaRPr lang="en-US" dirty="0"/>
          </a:p>
        </p:txBody>
      </p:sp>
    </p:spTree>
    <p:extLst>
      <p:ext uri="{BB962C8B-B14F-4D97-AF65-F5344CB8AC3E}">
        <p14:creationId xmlns:p14="http://schemas.microsoft.com/office/powerpoint/2010/main" val="1224030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P4, Task 3</a:t>
            </a:r>
            <a:endParaRPr lang="en-US" dirty="0"/>
          </a:p>
        </p:txBody>
      </p:sp>
      <p:sp>
        <p:nvSpPr>
          <p:cNvPr id="5" name="TextBox 4"/>
          <p:cNvSpPr txBox="1"/>
          <p:nvPr/>
        </p:nvSpPr>
        <p:spPr>
          <a:xfrm>
            <a:off x="0" y="3228305"/>
            <a:ext cx="2987749"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lvl="0" indent="-342900">
              <a:buFont typeface="+mj-lt"/>
              <a:buAutoNum type="arabicPeriod" startAt="3"/>
            </a:pPr>
            <a:r>
              <a:rPr lang="en-US" dirty="0"/>
              <a:t>A student has red highlights in her hair, which is against the rules for high school students, please assign her a demerit</a:t>
            </a:r>
            <a:r>
              <a:rPr lang="en-US" dirty="0" smtClean="0"/>
              <a:t>.</a:t>
            </a:r>
          </a:p>
          <a:p>
            <a:pPr marL="342900" lvl="0" indent="-342900">
              <a:buFont typeface="+mj-lt"/>
              <a:buAutoNum type="arabicPeriod" startAt="3"/>
            </a:pPr>
            <a:endParaRPr lang="en-US" dirty="0"/>
          </a:p>
          <a:p>
            <a:r>
              <a:rPr lang="en-US" dirty="0"/>
              <a:t>N.B. Audio muted due </a:t>
            </a:r>
            <a:r>
              <a:rPr lang="en-US" dirty="0" smtClean="0"/>
              <a:t>to background </a:t>
            </a:r>
            <a:r>
              <a:rPr lang="en-US" dirty="0"/>
              <a:t>noise</a:t>
            </a:r>
            <a:r>
              <a:rPr lang="en-US" dirty="0" smtClean="0"/>
              <a:t>.</a:t>
            </a:r>
          </a:p>
        </p:txBody>
      </p:sp>
      <p:pic>
        <p:nvPicPr>
          <p:cNvPr id="4" name="Task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7748" y="1675952"/>
            <a:ext cx="9204251" cy="5182048"/>
          </a:xfrm>
          <a:prstGeom prst="rect">
            <a:avLst/>
          </a:prstGeom>
        </p:spPr>
      </p:pic>
    </p:spTree>
    <p:extLst>
      <p:ext uri="{BB962C8B-B14F-4D97-AF65-F5344CB8AC3E}">
        <p14:creationId xmlns:p14="http://schemas.microsoft.com/office/powerpoint/2010/main" val="7949829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P4, Task 6a</a:t>
            </a:r>
            <a:endParaRPr lang="en-US" dirty="0"/>
          </a:p>
        </p:txBody>
      </p:sp>
      <p:sp>
        <p:nvSpPr>
          <p:cNvPr id="5" name="TextBox 4"/>
          <p:cNvSpPr txBox="1"/>
          <p:nvPr/>
        </p:nvSpPr>
        <p:spPr>
          <a:xfrm>
            <a:off x="13855" y="1675952"/>
            <a:ext cx="2987749" cy="34163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342900" lvl="0" indent="-342900">
              <a:buFont typeface="+mj-lt"/>
              <a:buAutoNum type="arabicPeriod" startAt="6"/>
            </a:pPr>
            <a:r>
              <a:rPr lang="en-US" dirty="0"/>
              <a:t>Students have just completed their mid-semester exams, and you are required to record their grades. </a:t>
            </a:r>
          </a:p>
          <a:p>
            <a:pPr marL="800100" lvl="1" indent="-342900">
              <a:buFont typeface="+mj-lt"/>
              <a:buAutoNum type="alphaLcPeriod"/>
            </a:pPr>
            <a:r>
              <a:rPr lang="en-US" dirty="0"/>
              <a:t>Please enter grades for a class that you teach multiple </a:t>
            </a:r>
            <a:r>
              <a:rPr lang="en-US" dirty="0" smtClean="0"/>
              <a:t>streams.</a:t>
            </a:r>
          </a:p>
          <a:p>
            <a:pPr marL="800100" lvl="1" indent="-342900">
              <a:buFont typeface="+mj-lt"/>
              <a:buAutoNum type="alphaLcPeriod"/>
            </a:pPr>
            <a:endParaRPr lang="en-US" dirty="0"/>
          </a:p>
          <a:p>
            <a:pPr lvl="1"/>
            <a:r>
              <a:rPr lang="en-US" dirty="0" smtClean="0"/>
              <a:t>N.B</a:t>
            </a:r>
            <a:r>
              <a:rPr lang="en-US" dirty="0"/>
              <a:t>. Audio muted due to background noise</a:t>
            </a:r>
            <a:r>
              <a:rPr lang="en-US" dirty="0" smtClean="0"/>
              <a:t>.</a:t>
            </a:r>
            <a:endParaRPr lang="en-US" dirty="0"/>
          </a:p>
        </p:txBody>
      </p:sp>
      <p:pic>
        <p:nvPicPr>
          <p:cNvPr id="3" name="Task 6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7748" y="1675952"/>
            <a:ext cx="9204251" cy="5182048"/>
          </a:xfrm>
          <a:prstGeom prst="rect">
            <a:avLst/>
          </a:prstGeom>
        </p:spPr>
      </p:pic>
    </p:spTree>
    <p:extLst>
      <p:ext uri="{BB962C8B-B14F-4D97-AF65-F5344CB8AC3E}">
        <p14:creationId xmlns:p14="http://schemas.microsoft.com/office/powerpoint/2010/main" val="3024946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goals, and objectives of the </a:t>
            </a:r>
            <a:r>
              <a:rPr lang="en-US" dirty="0" smtClean="0"/>
              <a:t>test</a:t>
            </a:r>
            <a:endParaRPr lang="en-US" dirty="0"/>
          </a:p>
        </p:txBody>
      </p:sp>
      <p:sp>
        <p:nvSpPr>
          <p:cNvPr id="3" name="Content Placeholder 2"/>
          <p:cNvSpPr>
            <a:spLocks noGrp="1"/>
          </p:cNvSpPr>
          <p:nvPr>
            <p:ph idx="1"/>
          </p:nvPr>
        </p:nvSpPr>
        <p:spPr/>
        <p:txBody>
          <a:bodyPr>
            <a:noAutofit/>
          </a:bodyPr>
          <a:lstStyle/>
          <a:p>
            <a:pPr marL="0" indent="0">
              <a:buNone/>
            </a:pPr>
            <a:r>
              <a:rPr lang="en-US" sz="4000" dirty="0" smtClean="0"/>
              <a:t>Goals cont’d:</a:t>
            </a:r>
          </a:p>
          <a:p>
            <a:r>
              <a:rPr lang="en-US" sz="4000" dirty="0" smtClean="0"/>
              <a:t>Identify </a:t>
            </a:r>
            <a:r>
              <a:rPr lang="en-US" sz="4000" dirty="0"/>
              <a:t>if a teacher could complete their tasks successfully with little or no exposure to application help documentation</a:t>
            </a:r>
            <a:r>
              <a:rPr lang="en-US" sz="4000" dirty="0" smtClean="0"/>
              <a:t>.</a:t>
            </a:r>
          </a:p>
          <a:p>
            <a:pPr lvl="0"/>
            <a:r>
              <a:rPr lang="en-US" sz="4000" dirty="0" smtClean="0"/>
              <a:t>Determine if </a:t>
            </a:r>
            <a:r>
              <a:rPr lang="en-US" sz="4000" dirty="0"/>
              <a:t>the interface satisfactorily meet Nielsen’s ten usability heuristics for user interface design?</a:t>
            </a:r>
          </a:p>
          <a:p>
            <a:endParaRPr lang="en-US" sz="4000" dirty="0"/>
          </a:p>
        </p:txBody>
      </p:sp>
    </p:spTree>
    <p:extLst>
      <p:ext uri="{BB962C8B-B14F-4D97-AF65-F5344CB8AC3E}">
        <p14:creationId xmlns:p14="http://schemas.microsoft.com/office/powerpoint/2010/main" val="478601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and </a:t>
            </a:r>
            <a:r>
              <a:rPr lang="en-US" dirty="0" smtClean="0"/>
              <a:t>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dirty="0"/>
              <a:t>The teachers are allowed to access the application outside of the premises, however for the purposes of the study, tests will take place in a controlled setting at the Queens High School, Kingston, St. Andrew. Participants will use a Windows PC, with Internet Explorer, the browser required for using the application. The PC that the participant uses will also have </a:t>
            </a:r>
            <a:r>
              <a:rPr lang="en-US" sz="3200" dirty="0" err="1"/>
              <a:t>Morae</a:t>
            </a:r>
            <a:r>
              <a:rPr lang="en-US" sz="3200" dirty="0"/>
              <a:t> recorder installed on it and a web camera attached. The web camera will capture the participant’s face; the </a:t>
            </a:r>
            <a:r>
              <a:rPr lang="en-US" sz="3200" dirty="0" err="1"/>
              <a:t>Morae</a:t>
            </a:r>
            <a:r>
              <a:rPr lang="en-US" sz="3200" dirty="0"/>
              <a:t> software will record what’s happening on the screen (and can collect other data</a:t>
            </a:r>
            <a:r>
              <a:rPr lang="en-US" sz="3200" dirty="0" smtClean="0"/>
              <a:t>).</a:t>
            </a:r>
            <a:endParaRPr lang="en-US" dirty="0"/>
          </a:p>
        </p:txBody>
      </p:sp>
    </p:spTree>
    <p:extLst>
      <p:ext uri="{BB962C8B-B14F-4D97-AF65-F5344CB8AC3E}">
        <p14:creationId xmlns:p14="http://schemas.microsoft.com/office/powerpoint/2010/main" val="3901194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(test design)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3200" dirty="0" smtClean="0"/>
              <a:t>Task lists and scenarios were derived from a help document provided by one of the teachers prior to testing.</a:t>
            </a:r>
          </a:p>
          <a:p>
            <a:pPr marL="0" indent="0">
              <a:buNone/>
            </a:pPr>
            <a:r>
              <a:rPr lang="en-US" sz="3200" dirty="0" smtClean="0"/>
              <a:t>Qualitative </a:t>
            </a:r>
            <a:r>
              <a:rPr lang="en-US" sz="3200" dirty="0"/>
              <a:t>data about the participants’ experiences using the </a:t>
            </a:r>
            <a:r>
              <a:rPr lang="en-US" sz="3200" dirty="0" smtClean="0"/>
              <a:t>application were collected via surveys and think thinking aloud as they work.</a:t>
            </a:r>
            <a:endParaRPr lang="en-US" sz="3200" dirty="0"/>
          </a:p>
          <a:p>
            <a:pPr marL="0" indent="0">
              <a:buNone/>
            </a:pPr>
            <a:r>
              <a:rPr lang="en-US" sz="3200" dirty="0" smtClean="0"/>
              <a:t>Sessions typically lasted 30 minutes. A few minutes were utilized at the beginning to explain </a:t>
            </a:r>
            <a:r>
              <a:rPr lang="en-US" sz="3200" dirty="0"/>
              <a:t>the session to the </a:t>
            </a:r>
            <a:r>
              <a:rPr lang="en-US" sz="3200" dirty="0" smtClean="0"/>
              <a:t>participant as well as review </a:t>
            </a:r>
            <a:r>
              <a:rPr lang="en-US" sz="3200" dirty="0"/>
              <a:t>basic background information with the </a:t>
            </a:r>
            <a:r>
              <a:rPr lang="en-US" sz="3200" dirty="0" smtClean="0"/>
              <a:t>participant. Each participant performed a pre-test survey, their assigned tasks and then a post-test survey.</a:t>
            </a:r>
            <a:endParaRPr lang="en-US" sz="3200" dirty="0"/>
          </a:p>
        </p:txBody>
      </p:sp>
    </p:spTree>
    <p:extLst>
      <p:ext uri="{BB962C8B-B14F-4D97-AF65-F5344CB8AC3E}">
        <p14:creationId xmlns:p14="http://schemas.microsoft.com/office/powerpoint/2010/main" val="3346271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and </a:t>
            </a:r>
            <a:r>
              <a:rPr lang="en-US" dirty="0" smtClean="0"/>
              <a:t>minutiae</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The participant in pilot test revealed that the tests could not be performed on live data, as only the administrator can remove certain entries. Upon request the administrator provided two classes that we could perform the tests on.</a:t>
            </a:r>
          </a:p>
          <a:p>
            <a:r>
              <a:rPr lang="en-US" sz="3200" dirty="0" smtClean="0"/>
              <a:t>Pilot </a:t>
            </a:r>
            <a:r>
              <a:rPr lang="en-US" sz="3200" dirty="0"/>
              <a:t>test revealed that some of the tasks I listed </a:t>
            </a:r>
            <a:r>
              <a:rPr lang="en-US" sz="3200" dirty="0" smtClean="0"/>
              <a:t>could only </a:t>
            </a:r>
            <a:r>
              <a:rPr lang="en-US" sz="3200" dirty="0"/>
              <a:t>be performed </a:t>
            </a:r>
            <a:r>
              <a:rPr lang="en-US" sz="3200" dirty="0" smtClean="0"/>
              <a:t>by form teachers (teachers with a homeroom) as </a:t>
            </a:r>
            <a:r>
              <a:rPr lang="en-US" sz="3200" dirty="0"/>
              <a:t>only they have those responsibilities, for example: marking the register. This also caused me to reorder my questions, grouping them by role, for easier use by participant</a:t>
            </a:r>
            <a:r>
              <a:rPr lang="en-US" sz="3200" dirty="0" smtClean="0"/>
              <a:t>. </a:t>
            </a:r>
            <a:endParaRPr lang="en-US" sz="3200" dirty="0"/>
          </a:p>
        </p:txBody>
      </p:sp>
    </p:spTree>
    <p:extLst>
      <p:ext uri="{BB962C8B-B14F-4D97-AF65-F5344CB8AC3E}">
        <p14:creationId xmlns:p14="http://schemas.microsoft.com/office/powerpoint/2010/main" val="600765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and minutiae</a:t>
            </a:r>
          </a:p>
        </p:txBody>
      </p:sp>
      <p:sp>
        <p:nvSpPr>
          <p:cNvPr id="3" name="Content Placeholder 2"/>
          <p:cNvSpPr>
            <a:spLocks noGrp="1"/>
          </p:cNvSpPr>
          <p:nvPr>
            <p:ph idx="1"/>
          </p:nvPr>
        </p:nvSpPr>
        <p:spPr/>
        <p:txBody>
          <a:bodyPr>
            <a:normAutofit lnSpcReduction="10000"/>
          </a:bodyPr>
          <a:lstStyle/>
          <a:p>
            <a:r>
              <a:rPr lang="en-US" sz="3200" dirty="0" smtClean="0"/>
              <a:t>The pre-test survey was added prior to the pilot test.</a:t>
            </a:r>
          </a:p>
          <a:p>
            <a:r>
              <a:rPr lang="en-US" sz="3200" dirty="0"/>
              <a:t>For P2, I had to write down her comments and do an audio recording with my phone. P2 had many comments triggered by the posttest survey, this prompted me to adjust the survey to include “free text” fields for various questions, so that the teacher can elaborate on the question score when necessary. </a:t>
            </a:r>
            <a:endParaRPr lang="en-US" sz="3200" dirty="0" smtClean="0"/>
          </a:p>
          <a:p>
            <a:r>
              <a:rPr lang="en-US" sz="3200" dirty="0" smtClean="0"/>
              <a:t>Task definitions were added to the </a:t>
            </a:r>
            <a:r>
              <a:rPr lang="en-US" sz="3200" dirty="0" err="1" smtClean="0"/>
              <a:t>Morae</a:t>
            </a:r>
            <a:r>
              <a:rPr lang="en-US" sz="3200" dirty="0" smtClean="0"/>
              <a:t> Recorder study configuration during the video reviews instead of prior to the tests.</a:t>
            </a:r>
            <a:endParaRPr lang="en-US" sz="3200" dirty="0"/>
          </a:p>
        </p:txBody>
      </p:sp>
    </p:spTree>
    <p:extLst>
      <p:ext uri="{BB962C8B-B14F-4D97-AF65-F5344CB8AC3E}">
        <p14:creationId xmlns:p14="http://schemas.microsoft.com/office/powerpoint/2010/main" val="24508601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 characteristics </a:t>
            </a:r>
            <a:br>
              <a:rPr lang="en-US" dirty="0"/>
            </a:br>
            <a:endParaRPr lang="en-US" dirty="0"/>
          </a:p>
        </p:txBody>
      </p:sp>
      <p:sp>
        <p:nvSpPr>
          <p:cNvPr id="5" name="Content Placeholder 4"/>
          <p:cNvSpPr>
            <a:spLocks noGrp="1"/>
          </p:cNvSpPr>
          <p:nvPr>
            <p:ph idx="1"/>
          </p:nvPr>
        </p:nvSpPr>
        <p:spPr/>
        <p:txBody>
          <a:bodyPr/>
          <a:lstStyle/>
          <a:p>
            <a:pPr marL="0" indent="0">
              <a:buNone/>
            </a:pPr>
            <a:r>
              <a:rPr lang="en-US" dirty="0"/>
              <a:t>Participants </a:t>
            </a:r>
            <a:r>
              <a:rPr lang="en-US" dirty="0" smtClean="0"/>
              <a:t>were selected </a:t>
            </a:r>
            <a:r>
              <a:rPr lang="en-US" dirty="0"/>
              <a:t>from the teaching staff of the Queens High </a:t>
            </a:r>
            <a:r>
              <a:rPr lang="en-US" dirty="0" smtClean="0"/>
              <a:t>School. According to the criteria below: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261692"/>
              </p:ext>
            </p:extLst>
          </p:nvPr>
        </p:nvGraphicFramePr>
        <p:xfrm>
          <a:off x="922152" y="2711626"/>
          <a:ext cx="10252667" cy="3742496"/>
        </p:xfrm>
        <a:graphic>
          <a:graphicData uri="http://schemas.openxmlformats.org/drawingml/2006/table">
            <a:tbl>
              <a:tblPr firstRow="1" firstCol="1" bandRow="1">
                <a:tableStyleId>{5C22544A-7EE6-4342-B048-85BDC9FD1C3A}</a:tableStyleId>
              </a:tblPr>
              <a:tblGrid>
                <a:gridCol w="1728451"/>
                <a:gridCol w="5632160"/>
                <a:gridCol w="1477925"/>
                <a:gridCol w="1414131"/>
              </a:tblGrid>
              <a:tr h="361183">
                <a:tc>
                  <a:txBody>
                    <a:bodyPr/>
                    <a:lstStyle/>
                    <a:p>
                      <a:pPr marL="0" marR="0">
                        <a:lnSpc>
                          <a:spcPct val="110000"/>
                        </a:lnSpc>
                        <a:spcBef>
                          <a:spcPts val="0"/>
                        </a:spcBef>
                        <a:spcAft>
                          <a:spcPts val="0"/>
                        </a:spcAft>
                      </a:pPr>
                      <a:r>
                        <a:rPr lang="en-US" sz="1800" kern="1050" dirty="0">
                          <a:effectLst/>
                        </a:rPr>
                        <a:t>Participant Type</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a:effectLst/>
                        </a:rPr>
                        <a:t>Description</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smtClean="0">
                          <a:effectLst/>
                        </a:rPr>
                        <a:t>Planned # </a:t>
                      </a:r>
                      <a:r>
                        <a:rPr lang="en-US" sz="1800" kern="1050" dirty="0">
                          <a:effectLst/>
                        </a:rPr>
                        <a:t>of Participants</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indent="0" algn="l" defTabSz="914400" rtl="0" eaLnBrk="1" fontAlgn="auto" latinLnBrk="0" hangingPunct="1">
                        <a:lnSpc>
                          <a:spcPct val="110000"/>
                        </a:lnSpc>
                        <a:spcBef>
                          <a:spcPts val="0"/>
                        </a:spcBef>
                        <a:spcAft>
                          <a:spcPts val="0"/>
                        </a:spcAft>
                        <a:buClrTx/>
                        <a:buSzTx/>
                        <a:buFontTx/>
                        <a:buNone/>
                        <a:tabLst/>
                        <a:defRPr/>
                      </a:pPr>
                      <a:r>
                        <a:rPr lang="en-US" sz="1800" kern="1050" dirty="0" smtClean="0">
                          <a:effectLst/>
                        </a:rPr>
                        <a:t>Actual # of Participants</a:t>
                      </a:r>
                      <a:endParaRPr lang="en-US" sz="1800" kern="1050" dirty="0" smtClean="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890752">
                <a:tc>
                  <a:txBody>
                    <a:bodyPr/>
                    <a:lstStyle/>
                    <a:p>
                      <a:pPr marL="0" marR="0">
                        <a:lnSpc>
                          <a:spcPct val="110000"/>
                        </a:lnSpc>
                        <a:spcBef>
                          <a:spcPts val="0"/>
                        </a:spcBef>
                        <a:spcAft>
                          <a:spcPts val="0"/>
                        </a:spcAft>
                      </a:pPr>
                      <a:r>
                        <a:rPr lang="en-US" sz="1800" kern="1050">
                          <a:effectLst/>
                        </a:rPr>
                        <a:t>Novice/Beginner</a:t>
                      </a:r>
                      <a:endParaRPr lang="en-US" sz="18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a:effectLst/>
                        </a:rPr>
                        <a:t>New teacher at school or teacher who has never used the application.</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a:effectLst/>
                        </a:rPr>
                        <a:t>2</a:t>
                      </a:r>
                      <a:endParaRPr lang="en-US" sz="18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smtClean="0">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890752">
                <a:tc>
                  <a:txBody>
                    <a:bodyPr/>
                    <a:lstStyle/>
                    <a:p>
                      <a:pPr marL="0" marR="0">
                        <a:lnSpc>
                          <a:spcPct val="110000"/>
                        </a:lnSpc>
                        <a:spcBef>
                          <a:spcPts val="0"/>
                        </a:spcBef>
                        <a:spcAft>
                          <a:spcPts val="0"/>
                        </a:spcAft>
                      </a:pPr>
                      <a:r>
                        <a:rPr lang="en-US" sz="1800" kern="1050">
                          <a:effectLst/>
                        </a:rPr>
                        <a:t>Intermediate</a:t>
                      </a:r>
                      <a:endParaRPr lang="en-US" sz="18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a:effectLst/>
                        </a:rPr>
                        <a:t>Intermediate users are those who meet neither novice or expert</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a:effectLst/>
                        </a:rPr>
                        <a:t>2</a:t>
                      </a:r>
                      <a:endParaRPr lang="en-US" sz="18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smtClean="0">
                          <a:effectLst/>
                          <a:latin typeface="Calibri" panose="020F0502020204030204" pitchFamily="34" charset="0"/>
                          <a:ea typeface="Times New Roman" panose="02020603050405020304" pitchFamily="18" charset="0"/>
                          <a:cs typeface="Times New Roman" panose="02020603050405020304" pitchFamily="18" charset="0"/>
                        </a:rPr>
                        <a:t>0</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r h="1320658">
                <a:tc>
                  <a:txBody>
                    <a:bodyPr/>
                    <a:lstStyle/>
                    <a:p>
                      <a:pPr marL="0" marR="0">
                        <a:lnSpc>
                          <a:spcPct val="110000"/>
                        </a:lnSpc>
                        <a:spcBef>
                          <a:spcPts val="0"/>
                        </a:spcBef>
                        <a:spcAft>
                          <a:spcPts val="0"/>
                        </a:spcAft>
                      </a:pPr>
                      <a:r>
                        <a:rPr lang="en-US" sz="1800" kern="1050">
                          <a:effectLst/>
                        </a:rPr>
                        <a:t>Expert</a:t>
                      </a:r>
                      <a:endParaRPr lang="en-US" sz="1800" kern="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a:effectLst/>
                        </a:rPr>
                        <a:t>Expert users’ names will be provided by the application administrator at the school.</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a:effectLst/>
                        </a:rPr>
                        <a:t>2</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c>
                  <a:txBody>
                    <a:bodyPr/>
                    <a:lstStyle/>
                    <a:p>
                      <a:pPr marL="0" marR="0">
                        <a:lnSpc>
                          <a:spcPct val="110000"/>
                        </a:lnSpc>
                        <a:spcBef>
                          <a:spcPts val="0"/>
                        </a:spcBef>
                        <a:spcAft>
                          <a:spcPts val="0"/>
                        </a:spcAft>
                      </a:pPr>
                      <a:r>
                        <a:rPr lang="en-US" sz="1800" kern="1050" dirty="0" smtClean="0">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kern="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18415" marB="18415"/>
                </a:tc>
              </a:tr>
            </a:tbl>
          </a:graphicData>
        </a:graphic>
      </p:graphicFrame>
    </p:spTree>
    <p:extLst>
      <p:ext uri="{BB962C8B-B14F-4D97-AF65-F5344CB8AC3E}">
        <p14:creationId xmlns:p14="http://schemas.microsoft.com/office/powerpoint/2010/main" val="2642885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D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3954</TotalTime>
  <Words>2198</Words>
  <Application>Microsoft Office PowerPoint</Application>
  <PresentationFormat>Widescreen</PresentationFormat>
  <Paragraphs>191</Paragraphs>
  <Slides>37</Slides>
  <Notes>5</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Calibri Light</vt:lpstr>
      <vt:lpstr>Symbol</vt:lpstr>
      <vt:lpstr>Times New Roman</vt:lpstr>
      <vt:lpstr>Wingdings 2</vt:lpstr>
      <vt:lpstr>office theme</vt:lpstr>
      <vt:lpstr>Usability Test</vt:lpstr>
      <vt:lpstr>Purpose, goals, and objectives of the test</vt:lpstr>
      <vt:lpstr>Purpose, goals, and objectives of the test</vt:lpstr>
      <vt:lpstr>Purpose, goals, and objectives of the test</vt:lpstr>
      <vt:lpstr>Location and Setup</vt:lpstr>
      <vt:lpstr>Method (test design)  </vt:lpstr>
      <vt:lpstr>Changes and minutiae</vt:lpstr>
      <vt:lpstr>Changes and minutiae</vt:lpstr>
      <vt:lpstr>Participant characteristics  </vt:lpstr>
      <vt:lpstr>Results</vt:lpstr>
      <vt:lpstr>Results</vt:lpstr>
      <vt:lpstr>Notable Survey Feedback </vt:lpstr>
      <vt:lpstr>General Findings</vt:lpstr>
      <vt:lpstr>General Findings</vt:lpstr>
      <vt:lpstr>Specific Findings and Recommendations</vt:lpstr>
      <vt:lpstr>Specific Findings and Recommendations</vt:lpstr>
      <vt:lpstr>Specific Findings and Recommendations</vt:lpstr>
      <vt:lpstr>Specific Findings and Recommendations</vt:lpstr>
      <vt:lpstr>Specific Findings and Recommendations</vt:lpstr>
      <vt:lpstr>Application’s adherence to usability heuristics</vt:lpstr>
      <vt:lpstr>Application’s adherence to usability heuristics</vt:lpstr>
      <vt:lpstr>Application’s adherence to usability heuristics</vt:lpstr>
      <vt:lpstr>APPENDIX</vt:lpstr>
      <vt:lpstr>Pre-test Survey</vt:lpstr>
      <vt:lpstr>Post-test Survey</vt:lpstr>
      <vt:lpstr>Task Scenarios</vt:lpstr>
      <vt:lpstr>Participant 1 Doing Task 6</vt:lpstr>
      <vt:lpstr>Participant 2 Experiencing a Double Save Error</vt:lpstr>
      <vt:lpstr>Participant 2 Experiencing a Field Validation Error during Task 6.</vt:lpstr>
      <vt:lpstr>An Observation with Participant 2.</vt:lpstr>
      <vt:lpstr>Task 7: Report Generated</vt:lpstr>
      <vt:lpstr>UI to Select Class to Enter Grades</vt:lpstr>
      <vt:lpstr>UI for Entering Grades</vt:lpstr>
      <vt:lpstr>Video: P4, Task 1</vt:lpstr>
      <vt:lpstr>Video: P4, Task 2</vt:lpstr>
      <vt:lpstr>Video: P4, Task 3</vt:lpstr>
      <vt:lpstr>Video: P4, Task 6a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Collaging</dc:title>
  <dc:creator>Byron Buckley</dc:creator>
  <cp:lastModifiedBy>Byron Buckley</cp:lastModifiedBy>
  <cp:revision>98</cp:revision>
  <dcterms:created xsi:type="dcterms:W3CDTF">2012-10-27T12:30:53Z</dcterms:created>
  <dcterms:modified xsi:type="dcterms:W3CDTF">2012-12-18T11:31:41Z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